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86" r:id="rId3"/>
    <p:sldId id="288" r:id="rId4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660" autoAdjust="0"/>
  </p:normalViewPr>
  <p:slideViewPr>
    <p:cSldViewPr>
      <p:cViewPr varScale="1">
        <p:scale>
          <a:sx n="74" d="100"/>
          <a:sy n="74" d="100"/>
        </p:scale>
        <p:origin x="-4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 flipV="1">
            <a:off x="0" y="0"/>
            <a:ext cx="9144000" cy="6858000"/>
            <a:chOff x="0" y="0"/>
            <a:chExt cx="5760" cy="432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hidden">
            <a:xfrm>
              <a:off x="28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hidden">
            <a:xfrm>
              <a:off x="57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hidden">
            <a:xfrm>
              <a:off x="86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hidden">
            <a:xfrm>
              <a:off x="115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hidden">
            <a:xfrm>
              <a:off x="144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hidden">
            <a:xfrm>
              <a:off x="172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hidden">
            <a:xfrm>
              <a:off x="201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hidden">
            <a:xfrm>
              <a:off x="230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hidden">
            <a:xfrm>
              <a:off x="259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hidden">
            <a:xfrm>
              <a:off x="288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hidden">
            <a:xfrm>
              <a:off x="316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hidden">
            <a:xfrm>
              <a:off x="345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hidden">
            <a:xfrm>
              <a:off x="374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hidden">
            <a:xfrm>
              <a:off x="403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hidden">
            <a:xfrm>
              <a:off x="432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hidden">
            <a:xfrm>
              <a:off x="460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hidden">
            <a:xfrm>
              <a:off x="489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hidden">
            <a:xfrm>
              <a:off x="518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hidden">
            <a:xfrm>
              <a:off x="547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4" name="Group 22"/>
            <p:cNvGrpSpPr>
              <a:grpSpLocks/>
            </p:cNvGrpSpPr>
            <p:nvPr/>
          </p:nvGrpSpPr>
          <p:grpSpPr bwMode="auto">
            <a:xfrm>
              <a:off x="0" y="336"/>
              <a:ext cx="5760" cy="3744"/>
              <a:chOff x="0" y="384"/>
              <a:chExt cx="5760" cy="3744"/>
            </a:xfrm>
          </p:grpSpPr>
          <p:sp>
            <p:nvSpPr>
              <p:cNvPr id="25" name="Line 23"/>
              <p:cNvSpPr>
                <a:spLocks noChangeShapeType="1"/>
              </p:cNvSpPr>
              <p:nvPr/>
            </p:nvSpPr>
            <p:spPr bwMode="hidden">
              <a:xfrm>
                <a:off x="0" y="38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hidden">
              <a:xfrm>
                <a:off x="0" y="67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25"/>
              <p:cNvSpPr>
                <a:spLocks noChangeShapeType="1"/>
              </p:cNvSpPr>
              <p:nvPr/>
            </p:nvSpPr>
            <p:spPr bwMode="hidden">
              <a:xfrm>
                <a:off x="0" y="96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Line 26"/>
              <p:cNvSpPr>
                <a:spLocks noChangeShapeType="1"/>
              </p:cNvSpPr>
              <p:nvPr/>
            </p:nvSpPr>
            <p:spPr bwMode="hidden">
              <a:xfrm>
                <a:off x="0" y="124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Line 27"/>
              <p:cNvSpPr>
                <a:spLocks noChangeShapeType="1"/>
              </p:cNvSpPr>
              <p:nvPr/>
            </p:nvSpPr>
            <p:spPr bwMode="hidden">
              <a:xfrm>
                <a:off x="0" y="153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Line 28"/>
              <p:cNvSpPr>
                <a:spLocks noChangeShapeType="1"/>
              </p:cNvSpPr>
              <p:nvPr/>
            </p:nvSpPr>
            <p:spPr bwMode="hidden">
              <a:xfrm>
                <a:off x="0" y="182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Line 29"/>
              <p:cNvSpPr>
                <a:spLocks noChangeShapeType="1"/>
              </p:cNvSpPr>
              <p:nvPr/>
            </p:nvSpPr>
            <p:spPr bwMode="hidden">
              <a:xfrm>
                <a:off x="0" y="211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Line 30"/>
              <p:cNvSpPr>
                <a:spLocks noChangeShapeType="1"/>
              </p:cNvSpPr>
              <p:nvPr/>
            </p:nvSpPr>
            <p:spPr bwMode="hidden">
              <a:xfrm>
                <a:off x="0" y="240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Line 31"/>
              <p:cNvSpPr>
                <a:spLocks noChangeShapeType="1"/>
              </p:cNvSpPr>
              <p:nvPr/>
            </p:nvSpPr>
            <p:spPr bwMode="hidden">
              <a:xfrm>
                <a:off x="0" y="268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Line 32"/>
              <p:cNvSpPr>
                <a:spLocks noChangeShapeType="1"/>
              </p:cNvSpPr>
              <p:nvPr/>
            </p:nvSpPr>
            <p:spPr bwMode="hidden">
              <a:xfrm>
                <a:off x="0" y="297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Line 33"/>
              <p:cNvSpPr>
                <a:spLocks noChangeShapeType="1"/>
              </p:cNvSpPr>
              <p:nvPr/>
            </p:nvSpPr>
            <p:spPr bwMode="hidden">
              <a:xfrm>
                <a:off x="0" y="326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Line 34"/>
              <p:cNvSpPr>
                <a:spLocks noChangeShapeType="1"/>
              </p:cNvSpPr>
              <p:nvPr/>
            </p:nvSpPr>
            <p:spPr bwMode="hidden">
              <a:xfrm>
                <a:off x="0" y="355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Line 35"/>
              <p:cNvSpPr>
                <a:spLocks noChangeShapeType="1"/>
              </p:cNvSpPr>
              <p:nvPr/>
            </p:nvSpPr>
            <p:spPr bwMode="hidden">
              <a:xfrm>
                <a:off x="0" y="384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Line 36"/>
              <p:cNvSpPr>
                <a:spLocks noChangeShapeType="1"/>
              </p:cNvSpPr>
              <p:nvPr/>
            </p:nvSpPr>
            <p:spPr bwMode="hidden">
              <a:xfrm>
                <a:off x="0" y="412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16764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hidden">
          <a:xfrm rot="5400000">
            <a:off x="3788569" y="-1245394"/>
            <a:ext cx="1595438" cy="759142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40" y="2"/>
              </a:cxn>
              <a:cxn ang="0">
                <a:pos x="288" y="50"/>
              </a:cxn>
              <a:cxn ang="0">
                <a:pos x="288" y="1202"/>
              </a:cxn>
              <a:cxn ang="0">
                <a:pos x="240" y="1250"/>
              </a:cxn>
              <a:cxn ang="0">
                <a:pos x="0" y="1250"/>
              </a:cxn>
              <a:cxn ang="0">
                <a:pos x="0" y="2"/>
              </a:cxn>
            </a:cxnLst>
            <a:rect l="0" t="0" r="r" b="b"/>
            <a:pathLst>
              <a:path w="290" h="1250">
                <a:moveTo>
                  <a:pt x="0" y="2"/>
                </a:moveTo>
                <a:cubicBezTo>
                  <a:pt x="0" y="2"/>
                  <a:pt x="120" y="2"/>
                  <a:pt x="240" y="2"/>
                </a:cubicBezTo>
                <a:cubicBezTo>
                  <a:pt x="262" y="0"/>
                  <a:pt x="290" y="12"/>
                  <a:pt x="288" y="50"/>
                </a:cubicBezTo>
                <a:cubicBezTo>
                  <a:pt x="288" y="626"/>
                  <a:pt x="288" y="1202"/>
                  <a:pt x="288" y="1202"/>
                </a:cubicBezTo>
                <a:cubicBezTo>
                  <a:pt x="288" y="1232"/>
                  <a:pt x="274" y="1250"/>
                  <a:pt x="240" y="1250"/>
                </a:cubicBezTo>
                <a:cubicBezTo>
                  <a:pt x="120" y="1250"/>
                  <a:pt x="0" y="1250"/>
                  <a:pt x="0" y="1250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1" name="Picture 39" descr="techstri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0" descr="Dark vertical"/>
          <p:cNvSpPr>
            <a:spLocks noChangeArrowheads="1"/>
          </p:cNvSpPr>
          <p:nvPr/>
        </p:nvSpPr>
        <p:spPr bwMode="auto">
          <a:xfrm>
            <a:off x="-3175" y="1752600"/>
            <a:ext cx="9147175" cy="74613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13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3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245D40A-E9A5-49B7-9AA2-24A07283D76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131FC-9D18-4201-88E6-A8D8CC7AF5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D1A49-2370-4180-AE8C-A48733D2095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1D62D-DA47-4EFC-A39B-0DD846ADE18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534993-6B31-4F0E-B136-731D026994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3FEE1-EAC5-456D-95C1-1C034D80296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99D9A-8CFC-44AC-AB69-61CD0A5B14A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3DAC0-F587-4FAD-9EC0-EB82AE427BD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7892D-16A8-48F3-9F86-BEA1912AC49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64D39E-0D4A-4ECF-8171-2851A83AB4B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B8173-804C-4CAD-9080-FE4D4926AEB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076" name="Line 4"/>
              <p:cNvSpPr>
                <a:spLocks noChangeShapeType="1"/>
              </p:cNvSpPr>
              <p:nvPr/>
            </p:nvSpPr>
            <p:spPr bwMode="hidden">
              <a:xfrm>
                <a:off x="28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7" name="Line 5"/>
              <p:cNvSpPr>
                <a:spLocks noChangeShapeType="1"/>
              </p:cNvSpPr>
              <p:nvPr/>
            </p:nvSpPr>
            <p:spPr bwMode="hidden">
              <a:xfrm>
                <a:off x="57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8" name="Line 6"/>
              <p:cNvSpPr>
                <a:spLocks noChangeShapeType="1"/>
              </p:cNvSpPr>
              <p:nvPr/>
            </p:nvSpPr>
            <p:spPr bwMode="hidden">
              <a:xfrm>
                <a:off x="86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9" name="Line 7"/>
              <p:cNvSpPr>
                <a:spLocks noChangeShapeType="1"/>
              </p:cNvSpPr>
              <p:nvPr/>
            </p:nvSpPr>
            <p:spPr bwMode="hidden">
              <a:xfrm>
                <a:off x="115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hidden">
              <a:xfrm>
                <a:off x="144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hidden">
              <a:xfrm>
                <a:off x="172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hidden">
              <a:xfrm>
                <a:off x="201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hidden">
              <a:xfrm>
                <a:off x="230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hidden">
              <a:xfrm>
                <a:off x="259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hidden">
              <a:xfrm>
                <a:off x="288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hidden">
              <a:xfrm>
                <a:off x="316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hidden">
              <a:xfrm>
                <a:off x="345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hidden">
              <a:xfrm>
                <a:off x="374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hidden">
              <a:xfrm>
                <a:off x="403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hidden">
              <a:xfrm>
                <a:off x="432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hidden">
              <a:xfrm>
                <a:off x="460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hidden">
              <a:xfrm>
                <a:off x="489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hidden">
              <a:xfrm>
                <a:off x="518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hidden">
              <a:xfrm>
                <a:off x="547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63" name="Group 23"/>
              <p:cNvGrpSpPr>
                <a:grpSpLocks/>
              </p:cNvGrpSpPr>
              <p:nvPr/>
            </p:nvGrpSpPr>
            <p:grpSpPr bwMode="auto">
              <a:xfrm>
                <a:off x="0" y="336"/>
                <a:ext cx="5760" cy="3744"/>
                <a:chOff x="0" y="384"/>
                <a:chExt cx="5760" cy="3744"/>
              </a:xfrm>
            </p:grpSpPr>
            <p:sp>
              <p:nvSpPr>
                <p:cNvPr id="3096" name="Line 24"/>
                <p:cNvSpPr>
                  <a:spLocks noChangeShapeType="1"/>
                </p:cNvSpPr>
                <p:nvPr/>
              </p:nvSpPr>
              <p:spPr bwMode="hidden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/>
              </p:nvSpPr>
              <p:spPr bwMode="hidden">
                <a:xfrm>
                  <a:off x="0" y="67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/>
              </p:nvSpPr>
              <p:spPr bwMode="hidden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/>
              </p:nvSpPr>
              <p:spPr bwMode="hidden">
                <a:xfrm>
                  <a:off x="0" y="124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0" name="Line 28"/>
                <p:cNvSpPr>
                  <a:spLocks noChangeShapeType="1"/>
                </p:cNvSpPr>
                <p:nvPr/>
              </p:nvSpPr>
              <p:spPr bwMode="hidden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1" name="Line 29"/>
                <p:cNvSpPr>
                  <a:spLocks noChangeShapeType="1"/>
                </p:cNvSpPr>
                <p:nvPr/>
              </p:nvSpPr>
              <p:spPr bwMode="hidden">
                <a:xfrm>
                  <a:off x="0" y="182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2" name="Line 30"/>
                <p:cNvSpPr>
                  <a:spLocks noChangeShapeType="1"/>
                </p:cNvSpPr>
                <p:nvPr/>
              </p:nvSpPr>
              <p:spPr bwMode="hidden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3" name="Line 31"/>
                <p:cNvSpPr>
                  <a:spLocks noChangeShapeType="1"/>
                </p:cNvSpPr>
                <p:nvPr/>
              </p:nvSpPr>
              <p:spPr bwMode="hidden">
                <a:xfrm>
                  <a:off x="0" y="240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4" name="Line 32"/>
                <p:cNvSpPr>
                  <a:spLocks noChangeShapeType="1"/>
                </p:cNvSpPr>
                <p:nvPr/>
              </p:nvSpPr>
              <p:spPr bwMode="hidden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5" name="Line 33"/>
                <p:cNvSpPr>
                  <a:spLocks noChangeShapeType="1"/>
                </p:cNvSpPr>
                <p:nvPr/>
              </p:nvSpPr>
              <p:spPr bwMode="hidden">
                <a:xfrm>
                  <a:off x="0" y="297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6" name="Line 34"/>
                <p:cNvSpPr>
                  <a:spLocks noChangeShapeType="1"/>
                </p:cNvSpPr>
                <p:nvPr/>
              </p:nvSpPr>
              <p:spPr bwMode="hidden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7" name="Line 35"/>
                <p:cNvSpPr>
                  <a:spLocks noChangeShapeType="1"/>
                </p:cNvSpPr>
                <p:nvPr/>
              </p:nvSpPr>
              <p:spPr bwMode="hidden">
                <a:xfrm>
                  <a:off x="0" y="355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8" name="Line 36"/>
                <p:cNvSpPr>
                  <a:spLocks noChangeShapeType="1"/>
                </p:cNvSpPr>
                <p:nvPr/>
              </p:nvSpPr>
              <p:spPr bwMode="hidden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9" name="Line 37"/>
                <p:cNvSpPr>
                  <a:spLocks noChangeShapeType="1"/>
                </p:cNvSpPr>
                <p:nvPr/>
              </p:nvSpPr>
              <p:spPr bwMode="hidden">
                <a:xfrm>
                  <a:off x="0" y="412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7" name="Group 38"/>
            <p:cNvGrpSpPr>
              <a:grpSpLocks/>
            </p:cNvGrpSpPr>
            <p:nvPr userDrawn="1"/>
          </p:nvGrpSpPr>
          <p:grpSpPr bwMode="auto">
            <a:xfrm>
              <a:off x="384" y="3936"/>
              <a:ext cx="4992" cy="384"/>
              <a:chOff x="384" y="3936"/>
              <a:chExt cx="4992" cy="384"/>
            </a:xfrm>
          </p:grpSpPr>
          <p:sp>
            <p:nvSpPr>
              <p:cNvPr id="3111" name="Freeform 39"/>
              <p:cNvSpPr>
                <a:spLocks/>
              </p:cNvSpPr>
              <p:nvPr/>
            </p:nvSpPr>
            <p:spPr bwMode="hidden">
              <a:xfrm rot="16200000" flipV="1">
                <a:off x="4566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2" name="Rectangle 40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4729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3" name="Freeform 41"/>
              <p:cNvSpPr>
                <a:spLocks/>
              </p:cNvSpPr>
              <p:nvPr/>
            </p:nvSpPr>
            <p:spPr bwMode="hidden">
              <a:xfrm rot="16200000" flipV="1">
                <a:off x="829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4" name="Rectangle 42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992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5" name="Freeform 43"/>
              <p:cNvSpPr>
                <a:spLocks/>
              </p:cNvSpPr>
              <p:nvPr/>
            </p:nvSpPr>
            <p:spPr bwMode="hidden">
              <a:xfrm rot="16200000" flipV="1">
                <a:off x="2699" y="3216"/>
                <a:ext cx="370" cy="181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6" name="Rectangle 44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2859" y="3397"/>
                <a:ext cx="32" cy="1814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1027" name="Group 45"/>
          <p:cNvGrpSpPr>
            <a:grpSpLocks/>
          </p:cNvGrpSpPr>
          <p:nvPr/>
        </p:nvGrpSpPr>
        <p:grpSpPr bwMode="auto">
          <a:xfrm>
            <a:off x="0" y="0"/>
            <a:ext cx="9144000" cy="236538"/>
            <a:chOff x="0" y="0"/>
            <a:chExt cx="5760" cy="149"/>
          </a:xfrm>
        </p:grpSpPr>
        <p:pic>
          <p:nvPicPr>
            <p:cNvPr id="1033" name="Picture 46" descr="techstrip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0"/>
              <a:ext cx="57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19" name="Rectangle 47" descr="Dark vertical"/>
            <p:cNvSpPr>
              <a:spLocks noChangeArrowheads="1"/>
            </p:cNvSpPr>
            <p:nvPr/>
          </p:nvSpPr>
          <p:spPr bwMode="auto">
            <a:xfrm>
              <a:off x="0" y="92"/>
              <a:ext cx="5760" cy="30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0" y="119"/>
              <a:ext cx="5760" cy="3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121" name="Rectangle 4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9" name="Rectangle 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123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4" name="Rectangle 5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8332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5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fld id="{D4B900C4-4079-46F1-B98E-C3BC1CCD5F1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check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31775" indent="-2317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t"/>
        <a:defRPr sz="2800">
          <a:solidFill>
            <a:schemeClr val="tx1"/>
          </a:solidFill>
          <a:latin typeface="+mn-lt"/>
        </a:defRPr>
      </a:lvl2pPr>
      <a:lvl3pPr marL="1081088" indent="-16668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t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&gt;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323850" y="3140968"/>
            <a:ext cx="842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Numbers can be rounded to give an approximation.  </a:t>
            </a: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489074"/>
            <a:ext cx="1367383" cy="1435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2618096" y="360870"/>
            <a:ext cx="417133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>
                <a:solidFill>
                  <a:srgbClr val="FFFF00"/>
                </a:solidFill>
              </a:rPr>
              <a:t>Estimation :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  <a:r>
              <a:rPr lang="en-GB" sz="3200" b="1" dirty="0">
                <a:solidFill>
                  <a:srgbClr val="FFFF00"/>
                </a:solidFill>
              </a:rPr>
              <a:t>Rounding</a:t>
            </a:r>
          </a:p>
        </p:txBody>
      </p:sp>
      <p:sp>
        <p:nvSpPr>
          <p:cNvPr id="3077" name="AutoShape 8"/>
          <p:cNvSpPr>
            <a:spLocks noChangeArrowheads="1"/>
          </p:cNvSpPr>
          <p:nvPr/>
        </p:nvSpPr>
        <p:spPr bwMode="auto">
          <a:xfrm>
            <a:off x="3059113" y="1196975"/>
            <a:ext cx="4897437" cy="1295921"/>
          </a:xfrm>
          <a:prstGeom prst="wedgeRectCallout">
            <a:avLst>
              <a:gd name="adj1" fmla="val -78673"/>
              <a:gd name="adj2" fmla="val -229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>
                <a:latin typeface="Comic Sans MS" pitchFamily="66" charset="0"/>
              </a:rPr>
              <a:t>When rounding numbers which are exactly in the middle, the convention is to </a:t>
            </a:r>
            <a:r>
              <a:rPr lang="en-GB" sz="1800" b="1" dirty="0">
                <a:latin typeface="Comic Sans MS" pitchFamily="66" charset="0"/>
              </a:rPr>
              <a:t>round up</a:t>
            </a:r>
            <a:r>
              <a:rPr lang="en-GB" sz="1800" dirty="0">
                <a:latin typeface="Comic Sans MS" pitchFamily="66" charset="0"/>
              </a:rPr>
              <a:t>.</a:t>
            </a:r>
          </a:p>
          <a:p>
            <a:endParaRPr lang="en-GB" sz="1800" dirty="0">
              <a:latin typeface="Comic Sans MS" pitchFamily="66" charset="0"/>
            </a:endParaRPr>
          </a:p>
          <a:p>
            <a:r>
              <a:rPr lang="en-GB" sz="1800" dirty="0">
                <a:latin typeface="Comic Sans MS" pitchFamily="66" charset="0"/>
              </a:rPr>
              <a:t>78</a:t>
            </a:r>
            <a:r>
              <a:rPr lang="en-GB" sz="1800" b="1" dirty="0">
                <a:latin typeface="Comic Sans MS" pitchFamily="66" charset="0"/>
              </a:rPr>
              <a:t>65</a:t>
            </a:r>
            <a:r>
              <a:rPr lang="en-GB" sz="1800" dirty="0">
                <a:latin typeface="Comic Sans MS" pitchFamily="66" charset="0"/>
              </a:rPr>
              <a:t> rounded to the nearest 10 is 78</a:t>
            </a:r>
            <a:r>
              <a:rPr lang="en-GB" sz="1800" b="1" dirty="0">
                <a:latin typeface="Comic Sans MS" pitchFamily="66" charset="0"/>
              </a:rPr>
              <a:t>70</a:t>
            </a:r>
            <a:r>
              <a:rPr lang="en-GB" sz="1800" dirty="0">
                <a:latin typeface="Comic Sans MS" pitchFamily="66" charset="0"/>
              </a:rPr>
              <a:t>.</a:t>
            </a:r>
          </a:p>
          <a:p>
            <a:endParaRPr lang="en-GB" sz="1400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1950" y="5013176"/>
            <a:ext cx="842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26</a:t>
            </a:r>
            <a:r>
              <a:rPr lang="en-GB" sz="1800" b="1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5</a:t>
            </a:r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2 </a:t>
            </a:r>
            <a:r>
              <a:rPr lang="en-GB" sz="18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rounded to the nearest 10 is 2650</a:t>
            </a:r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.</a:t>
            </a:r>
            <a:endParaRPr lang="en-GB" sz="1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23850" y="3573016"/>
            <a:ext cx="842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The </a:t>
            </a:r>
            <a:r>
              <a:rPr lang="en-GB" sz="18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result is less accurate but easier to use</a:t>
            </a:r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.</a:t>
            </a:r>
            <a:endParaRPr lang="en-GB" sz="1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61950" y="4467308"/>
            <a:ext cx="842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26</a:t>
            </a:r>
            <a:r>
              <a:rPr lang="en-GB" sz="1800" b="1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5</a:t>
            </a:r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2 </a:t>
            </a:r>
            <a:r>
              <a:rPr lang="en-GB" sz="18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rounded to the nearest 10 is 2650</a:t>
            </a:r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.</a:t>
            </a:r>
            <a:endParaRPr lang="en-GB" sz="18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07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07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build="allAtOnce"/>
      <p:bldP spid="3076" grpId="0" build="allAtOnce"/>
      <p:bldP spid="3077" grpId="0" build="allAtOnce" animBg="1"/>
      <p:bldP spid="6" grpId="0" build="allAtOnce"/>
      <p:bldP spid="7" grpId="0" build="allAtOnce"/>
      <p:bldP spid="8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381000" y="1268760"/>
            <a:ext cx="838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The same principle applies to rounding decimals</a:t>
            </a:r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.</a:t>
            </a:r>
            <a:endParaRPr lang="en-GB" sz="18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2486333" y="360870"/>
            <a:ext cx="417133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>
                <a:solidFill>
                  <a:srgbClr val="FFFF00"/>
                </a:solidFill>
              </a:rPr>
              <a:t>Estimation</a:t>
            </a:r>
            <a:r>
              <a:rPr lang="en-GB" sz="3200" b="1" dirty="0"/>
              <a:t> </a:t>
            </a:r>
            <a:r>
              <a:rPr lang="en-GB" sz="3200" b="1" dirty="0">
                <a:solidFill>
                  <a:srgbClr val="FFFF00"/>
                </a:solidFill>
              </a:rPr>
              <a:t>: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  <a:r>
              <a:rPr lang="en-GB" sz="3200" b="1" dirty="0">
                <a:solidFill>
                  <a:srgbClr val="FFFF00"/>
                </a:solidFill>
              </a:rPr>
              <a:t>Rounding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81000" y="2996952"/>
            <a:ext cx="838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buFontTx/>
              <a:buChar char="-"/>
            </a:pPr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If the check digit </a:t>
            </a:r>
            <a:r>
              <a:rPr lang="en-GB" sz="18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is 5 or </a:t>
            </a:r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more, </a:t>
            </a:r>
            <a:r>
              <a:rPr lang="en-GB" sz="18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round </a:t>
            </a:r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up the previous number</a:t>
            </a:r>
            <a:endParaRPr lang="en-GB" sz="1800" dirty="0">
              <a:solidFill>
                <a:srgbClr val="FFFF00"/>
              </a:solidFill>
              <a:latin typeface="Comic Sans MS" pitchFamily="66" charset="0"/>
            </a:endParaRPr>
          </a:p>
          <a:p>
            <a:pPr eaLnBrk="0" hangingPunct="0">
              <a:buFontTx/>
              <a:buChar char="-"/>
            </a:pPr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If the check digit is </a:t>
            </a:r>
            <a:r>
              <a:rPr lang="en-GB" sz="18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less than </a:t>
            </a:r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5, </a:t>
            </a:r>
            <a:r>
              <a:rPr lang="en-GB" sz="18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the previous number stays the same.</a:t>
            </a:r>
            <a:endParaRPr lang="en-GB" sz="18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81000" y="1844824"/>
            <a:ext cx="838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In </a:t>
            </a:r>
            <a:r>
              <a:rPr lang="en-GB" sz="18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general, to round a number, we must first identify the </a:t>
            </a:r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place </a:t>
            </a:r>
            <a:r>
              <a:rPr lang="en-GB" sz="18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to which we want to round.  </a:t>
            </a:r>
            <a:endParaRPr lang="en-GB" sz="18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2673788"/>
            <a:ext cx="838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We </a:t>
            </a:r>
            <a:r>
              <a:rPr lang="en-GB" sz="18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must then look at the next digit to the right (the “check digit”) </a:t>
            </a:r>
          </a:p>
          <a:p>
            <a:pPr eaLnBrk="0" hangingPunct="0">
              <a:buFontTx/>
              <a:buChar char="-"/>
            </a:pPr>
            <a:endParaRPr lang="en-GB" sz="18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9476" y="4030613"/>
            <a:ext cx="838504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1</a:t>
            </a:r>
            <a:r>
              <a:rPr lang="en-GB" dirty="0" smtClean="0">
                <a:solidFill>
                  <a:srgbClr val="FFFF00"/>
                </a:solidFill>
              </a:rPr>
              <a:t>	</a:t>
            </a:r>
            <a:r>
              <a:rPr lang="en-GB" sz="1800" b="1" dirty="0" smtClean="0">
                <a:solidFill>
                  <a:srgbClr val="FFFF00"/>
                </a:solidFill>
              </a:rPr>
              <a:t>Round 46 753 to the nearest thousand.</a:t>
            </a:r>
          </a:p>
          <a:p>
            <a:endParaRPr lang="en-GB" sz="1800" dirty="0" smtClean="0">
              <a:solidFill>
                <a:srgbClr val="FFFF00"/>
              </a:solidFill>
            </a:endParaRPr>
          </a:p>
          <a:p>
            <a:r>
              <a:rPr lang="en-GB" sz="1800" dirty="0" smtClean="0">
                <a:solidFill>
                  <a:srgbClr val="FFFF00"/>
                </a:solidFill>
              </a:rPr>
              <a:t>		</a:t>
            </a:r>
            <a:r>
              <a:rPr lang="en-GB" sz="1800" b="1" dirty="0" smtClean="0">
                <a:solidFill>
                  <a:srgbClr val="FFFF00"/>
                </a:solidFill>
              </a:rPr>
              <a:t>6</a:t>
            </a:r>
            <a:r>
              <a:rPr lang="en-GB" sz="1800" dirty="0" smtClean="0">
                <a:solidFill>
                  <a:srgbClr val="FFFF00"/>
                </a:solidFill>
              </a:rPr>
              <a:t> is the digit in the thousands column  - the place</a:t>
            </a:r>
          </a:p>
          <a:p>
            <a:r>
              <a:rPr lang="en-GB" sz="1800" dirty="0" smtClean="0">
                <a:solidFill>
                  <a:srgbClr val="FFFF00"/>
                </a:solidFill>
              </a:rPr>
              <a:t>		- the check digit (in the hundreds column) is 7, so round up. </a:t>
            </a:r>
          </a:p>
          <a:p>
            <a:r>
              <a:rPr lang="en-GB" sz="1800" dirty="0" smtClean="0">
                <a:solidFill>
                  <a:srgbClr val="FFFF00"/>
                </a:solidFill>
              </a:rPr>
              <a:t>  </a:t>
            </a:r>
          </a:p>
          <a:p>
            <a:r>
              <a:rPr lang="en-GB" sz="1800" dirty="0" smtClean="0">
                <a:solidFill>
                  <a:srgbClr val="FFFF00"/>
                </a:solidFill>
              </a:rPr>
              <a:t>     		4</a:t>
            </a:r>
            <a:r>
              <a:rPr lang="en-GB" sz="1800" b="1" u="sng" dirty="0" smtClean="0">
                <a:solidFill>
                  <a:srgbClr val="FFFF00"/>
                </a:solidFill>
              </a:rPr>
              <a:t>6</a:t>
            </a:r>
            <a:r>
              <a:rPr lang="en-GB" sz="1800" b="1" dirty="0" smtClean="0">
                <a:solidFill>
                  <a:srgbClr val="FFFF00"/>
                </a:solidFill>
              </a:rPr>
              <a:t> </a:t>
            </a:r>
            <a:r>
              <a:rPr lang="en-GB" sz="1800" dirty="0" smtClean="0">
                <a:solidFill>
                  <a:srgbClr val="FFFF00"/>
                </a:solidFill>
              </a:rPr>
              <a:t>753 =  47 000 to the nearest thousand </a:t>
            </a:r>
            <a:endParaRPr lang="en-GB" sz="1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uild="allAtOnce"/>
      <p:bldP spid="5" grpId="0" build="p"/>
      <p:bldP spid="6" grpId="0" build="allAtOnce"/>
      <p:bldP spid="7" grpId="0" build="allAtOnce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46075" y="1244367"/>
            <a:ext cx="797526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 2</a:t>
            </a:r>
            <a:r>
              <a:rPr lang="en-GB" dirty="0">
                <a:solidFill>
                  <a:srgbClr val="FFFF00"/>
                </a:solidFill>
              </a:rPr>
              <a:t>	</a:t>
            </a:r>
            <a:r>
              <a:rPr lang="en-GB" sz="1800" dirty="0">
                <a:solidFill>
                  <a:srgbClr val="FFFF00"/>
                </a:solidFill>
              </a:rPr>
              <a:t>Round 1.58359 to 2 decimal places</a:t>
            </a:r>
          </a:p>
          <a:p>
            <a:endParaRPr lang="en-GB" sz="1800" dirty="0">
              <a:solidFill>
                <a:srgbClr val="FFFF00"/>
              </a:solidFill>
            </a:endParaRPr>
          </a:p>
          <a:p>
            <a:r>
              <a:rPr lang="en-GB" sz="1800" dirty="0">
                <a:solidFill>
                  <a:srgbClr val="FFFF00"/>
                </a:solidFill>
              </a:rPr>
              <a:t>     </a:t>
            </a:r>
            <a:r>
              <a:rPr lang="en-GB" sz="1800" dirty="0" smtClean="0">
                <a:solidFill>
                  <a:srgbClr val="FFFF00"/>
                </a:solidFill>
              </a:rPr>
              <a:t>		The </a:t>
            </a:r>
            <a:r>
              <a:rPr lang="en-GB" sz="1800" dirty="0">
                <a:solidFill>
                  <a:srgbClr val="FFFF00"/>
                </a:solidFill>
              </a:rPr>
              <a:t>second number after the decimal point </a:t>
            </a:r>
            <a:r>
              <a:rPr lang="en-GB" sz="1800" dirty="0" smtClean="0">
                <a:solidFill>
                  <a:srgbClr val="FFFF00"/>
                </a:solidFill>
              </a:rPr>
              <a:t>(- the place) is </a:t>
            </a:r>
            <a:r>
              <a:rPr lang="en-GB" sz="1800" b="1" dirty="0">
                <a:solidFill>
                  <a:srgbClr val="FFFF00"/>
                </a:solidFill>
              </a:rPr>
              <a:t>8</a:t>
            </a:r>
            <a:r>
              <a:rPr lang="en-GB" sz="1800" dirty="0">
                <a:solidFill>
                  <a:srgbClr val="FFFF00"/>
                </a:solidFill>
              </a:rPr>
              <a:t> </a:t>
            </a:r>
            <a:endParaRPr lang="en-GB" sz="1800" dirty="0" smtClean="0">
              <a:solidFill>
                <a:srgbClr val="FFFF00"/>
              </a:solidFill>
            </a:endParaRPr>
          </a:p>
          <a:p>
            <a:r>
              <a:rPr lang="en-GB" sz="1800" dirty="0">
                <a:solidFill>
                  <a:srgbClr val="FFFF00"/>
                </a:solidFill>
              </a:rPr>
              <a:t> </a:t>
            </a:r>
            <a:r>
              <a:rPr lang="en-GB" sz="1800" dirty="0" smtClean="0">
                <a:solidFill>
                  <a:srgbClr val="FFFF00"/>
                </a:solidFill>
              </a:rPr>
              <a:t>    		- </a:t>
            </a:r>
            <a:r>
              <a:rPr lang="en-GB" sz="1800" dirty="0">
                <a:solidFill>
                  <a:srgbClr val="FFFF00"/>
                </a:solidFill>
              </a:rPr>
              <a:t>the check digit </a:t>
            </a:r>
            <a:r>
              <a:rPr lang="en-GB" sz="1800" dirty="0" smtClean="0">
                <a:solidFill>
                  <a:srgbClr val="FFFF00"/>
                </a:solidFill>
              </a:rPr>
              <a:t> </a:t>
            </a:r>
            <a:r>
              <a:rPr lang="en-GB" sz="1800" dirty="0">
                <a:solidFill>
                  <a:srgbClr val="FFFF00"/>
                </a:solidFill>
              </a:rPr>
              <a:t>(the third number after the decimal point) </a:t>
            </a:r>
            <a:r>
              <a:rPr lang="en-GB" sz="1800" dirty="0" smtClean="0">
                <a:solidFill>
                  <a:srgbClr val="FFFF00"/>
                </a:solidFill>
              </a:rPr>
              <a:t>is </a:t>
            </a:r>
            <a:r>
              <a:rPr lang="en-GB" sz="1800" dirty="0">
                <a:solidFill>
                  <a:srgbClr val="FFFF00"/>
                </a:solidFill>
              </a:rPr>
              <a:t>3, </a:t>
            </a:r>
            <a:endParaRPr lang="en-GB" sz="1800" dirty="0" smtClean="0">
              <a:solidFill>
                <a:srgbClr val="FFFF00"/>
              </a:solidFill>
            </a:endParaRPr>
          </a:p>
          <a:p>
            <a:r>
              <a:rPr lang="en-GB" sz="1800" dirty="0">
                <a:solidFill>
                  <a:srgbClr val="FFFF00"/>
                </a:solidFill>
              </a:rPr>
              <a:t> </a:t>
            </a:r>
            <a:r>
              <a:rPr lang="en-GB" sz="1800" dirty="0" smtClean="0">
                <a:solidFill>
                  <a:srgbClr val="FFFF00"/>
                </a:solidFill>
              </a:rPr>
              <a:t>   		 so </a:t>
            </a:r>
            <a:r>
              <a:rPr lang="en-GB" sz="1800" dirty="0">
                <a:solidFill>
                  <a:srgbClr val="FFFF00"/>
                </a:solidFill>
              </a:rPr>
              <a:t>the </a:t>
            </a:r>
            <a:r>
              <a:rPr lang="en-GB" sz="1800" dirty="0" smtClean="0">
                <a:solidFill>
                  <a:srgbClr val="FFFF00"/>
                </a:solidFill>
              </a:rPr>
              <a:t>second decimal place remains 8.</a:t>
            </a:r>
            <a:endParaRPr lang="en-GB" sz="1800" dirty="0">
              <a:solidFill>
                <a:srgbClr val="FFFF00"/>
              </a:solidFill>
            </a:endParaRPr>
          </a:p>
          <a:p>
            <a:endParaRPr lang="en-GB" sz="1800" dirty="0">
              <a:solidFill>
                <a:srgbClr val="FFFF00"/>
              </a:solidFill>
            </a:endParaRPr>
          </a:p>
          <a:p>
            <a:r>
              <a:rPr lang="en-GB" sz="1800" dirty="0">
                <a:solidFill>
                  <a:srgbClr val="FFFF00"/>
                </a:solidFill>
              </a:rPr>
              <a:t>      </a:t>
            </a:r>
            <a:r>
              <a:rPr lang="en-GB" sz="1800" dirty="0" smtClean="0">
                <a:solidFill>
                  <a:srgbClr val="FFFF00"/>
                </a:solidFill>
              </a:rPr>
              <a:t>		1.5</a:t>
            </a:r>
            <a:r>
              <a:rPr lang="en-GB" sz="1800" b="1" u="sng" dirty="0" smtClean="0">
                <a:solidFill>
                  <a:srgbClr val="FFFF00"/>
                </a:solidFill>
              </a:rPr>
              <a:t>8</a:t>
            </a:r>
            <a:r>
              <a:rPr lang="en-GB" sz="1800" dirty="0" smtClean="0">
                <a:solidFill>
                  <a:srgbClr val="FFFF00"/>
                </a:solidFill>
              </a:rPr>
              <a:t>359 </a:t>
            </a:r>
            <a:endParaRPr lang="en-GB" sz="1800" dirty="0">
              <a:solidFill>
                <a:srgbClr val="FFFF00"/>
              </a:solidFill>
            </a:endParaRPr>
          </a:p>
          <a:p>
            <a:r>
              <a:rPr lang="en-GB" sz="1800" dirty="0">
                <a:solidFill>
                  <a:srgbClr val="FFFF00"/>
                </a:solidFill>
              </a:rPr>
              <a:t>    </a:t>
            </a:r>
            <a:r>
              <a:rPr lang="en-GB" sz="1800" dirty="0" smtClean="0">
                <a:solidFill>
                  <a:srgbClr val="FFFF00"/>
                </a:solidFill>
              </a:rPr>
              <a:t>		= </a:t>
            </a:r>
            <a:r>
              <a:rPr lang="en-GB" sz="1800" dirty="0">
                <a:solidFill>
                  <a:srgbClr val="FFFF00"/>
                </a:solidFill>
              </a:rPr>
              <a:t>1.58 to 2 decimal places</a:t>
            </a: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2618097" y="360870"/>
            <a:ext cx="417133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>
                <a:solidFill>
                  <a:srgbClr val="FFFF00"/>
                </a:solidFill>
              </a:rPr>
              <a:t>Estimation</a:t>
            </a:r>
            <a:r>
              <a:rPr lang="en-GB" sz="3200" b="1" dirty="0"/>
              <a:t> </a:t>
            </a:r>
            <a:r>
              <a:rPr lang="en-GB" sz="3200" b="1" dirty="0">
                <a:solidFill>
                  <a:srgbClr val="FFFF00"/>
                </a:solidFill>
              </a:rPr>
              <a:t>: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  <a:r>
              <a:rPr lang="en-GB" sz="3200" b="1" dirty="0">
                <a:solidFill>
                  <a:srgbClr val="FFFF00"/>
                </a:solidFill>
              </a:rPr>
              <a:t>Rounding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theme/theme1.xml><?xml version="1.0" encoding="utf-8"?>
<a:theme xmlns:a="http://schemas.openxmlformats.org/drawingml/2006/main" name="Technology">
  <a:themeElements>
    <a:clrScheme name="Technology 2">
      <a:dk1>
        <a:srgbClr val="000000"/>
      </a:dk1>
      <a:lt1>
        <a:srgbClr val="609494"/>
      </a:lt1>
      <a:dk2>
        <a:srgbClr val="FFC545"/>
      </a:dk2>
      <a:lt2>
        <a:srgbClr val="476F6E"/>
      </a:lt2>
      <a:accent1>
        <a:srgbClr val="FFFFCC"/>
      </a:accent1>
      <a:accent2>
        <a:srgbClr val="FF9900"/>
      </a:accent2>
      <a:accent3>
        <a:srgbClr val="B6C8C8"/>
      </a:accent3>
      <a:accent4>
        <a:srgbClr val="000000"/>
      </a:accent4>
      <a:accent5>
        <a:srgbClr val="FFFFE2"/>
      </a:accent5>
      <a:accent6>
        <a:srgbClr val="E78A00"/>
      </a:accent6>
      <a:hlink>
        <a:srgbClr val="3E7D7C"/>
      </a:hlink>
      <a:folHlink>
        <a:srgbClr val="99CCCC"/>
      </a:folHlink>
    </a:clrScheme>
    <a:fontScheme name="Technology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chnology 1">
        <a:dk1>
          <a:srgbClr val="264D4C"/>
        </a:dk1>
        <a:lt1>
          <a:srgbClr val="F8F8F8"/>
        </a:lt1>
        <a:dk2>
          <a:srgbClr val="336666"/>
        </a:dk2>
        <a:lt2>
          <a:srgbClr val="FFFFCC"/>
        </a:lt2>
        <a:accent1>
          <a:srgbClr val="C0C0C0"/>
        </a:accent1>
        <a:accent2>
          <a:srgbClr val="FF9900"/>
        </a:accent2>
        <a:accent3>
          <a:srgbClr val="ADB8B8"/>
        </a:accent3>
        <a:accent4>
          <a:srgbClr val="D4D4D4"/>
        </a:accent4>
        <a:accent5>
          <a:srgbClr val="DCDCDC"/>
        </a:accent5>
        <a:accent6>
          <a:srgbClr val="E78A00"/>
        </a:accent6>
        <a:hlink>
          <a:srgbClr val="FFCC00"/>
        </a:hlink>
        <a:folHlink>
          <a:srgbClr val="99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logy 2">
        <a:dk1>
          <a:srgbClr val="000000"/>
        </a:dk1>
        <a:lt1>
          <a:srgbClr val="609494"/>
        </a:lt1>
        <a:dk2>
          <a:srgbClr val="FFC545"/>
        </a:dk2>
        <a:lt2>
          <a:srgbClr val="476F6E"/>
        </a:lt2>
        <a:accent1>
          <a:srgbClr val="FFFFCC"/>
        </a:accent1>
        <a:accent2>
          <a:srgbClr val="FF9900"/>
        </a:accent2>
        <a:accent3>
          <a:srgbClr val="B6C8C8"/>
        </a:accent3>
        <a:accent4>
          <a:srgbClr val="000000"/>
        </a:accent4>
        <a:accent5>
          <a:srgbClr val="FFFFE2"/>
        </a:accent5>
        <a:accent6>
          <a:srgbClr val="E78A00"/>
        </a:accent6>
        <a:hlink>
          <a:srgbClr val="3E7D7C"/>
        </a:hlink>
        <a:folHlink>
          <a:srgbClr val="99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log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E1E1E1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</TotalTime>
  <Words>152</Words>
  <Application>Microsoft Office PowerPoint</Application>
  <PresentationFormat>On-screen Show (4:3)</PresentationFormat>
  <Paragraphs>29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Technology</vt:lpstr>
      <vt:lpstr>Slide 1</vt:lpstr>
      <vt:lpstr>Slide 2</vt:lpstr>
      <vt:lpstr>Slide 3</vt:lpstr>
    </vt:vector>
  </TitlesOfParts>
  <Company>Falkirk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EQUATIONS  Adding and subtracting fron each side</dc:title>
  <dc:creator>Education Services</dc:creator>
  <cp:lastModifiedBy>stalljam01</cp:lastModifiedBy>
  <cp:revision>85</cp:revision>
  <dcterms:created xsi:type="dcterms:W3CDTF">2003-06-26T13:26:14Z</dcterms:created>
  <dcterms:modified xsi:type="dcterms:W3CDTF">2011-08-09T18:56:39Z</dcterms:modified>
</cp:coreProperties>
</file>