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sldIdLst>
    <p:sldId id="256" r:id="rId2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3" autoAdjust="0"/>
    <p:restoredTop sz="94660" autoAdjust="0"/>
  </p:normalViewPr>
  <p:slideViewPr>
    <p:cSldViewPr>
      <p:cViewPr varScale="1">
        <p:scale>
          <a:sx n="74" d="100"/>
          <a:sy n="74" d="100"/>
        </p:scale>
        <p:origin x="-52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 flipV="1">
            <a:off x="0" y="0"/>
            <a:ext cx="9144000" cy="6858000"/>
            <a:chOff x="0" y="0"/>
            <a:chExt cx="5760" cy="4320"/>
          </a:xfrm>
        </p:grpSpPr>
        <p:sp>
          <p:nvSpPr>
            <p:cNvPr id="5" name="Line 3"/>
            <p:cNvSpPr>
              <a:spLocks noChangeShapeType="1"/>
            </p:cNvSpPr>
            <p:nvPr/>
          </p:nvSpPr>
          <p:spPr bwMode="hidden">
            <a:xfrm>
              <a:off x="288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" name="Line 4"/>
            <p:cNvSpPr>
              <a:spLocks noChangeShapeType="1"/>
            </p:cNvSpPr>
            <p:nvPr/>
          </p:nvSpPr>
          <p:spPr bwMode="hidden">
            <a:xfrm>
              <a:off x="576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" name="Line 5"/>
            <p:cNvSpPr>
              <a:spLocks noChangeShapeType="1"/>
            </p:cNvSpPr>
            <p:nvPr/>
          </p:nvSpPr>
          <p:spPr bwMode="hidden">
            <a:xfrm>
              <a:off x="864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" name="Line 6"/>
            <p:cNvSpPr>
              <a:spLocks noChangeShapeType="1"/>
            </p:cNvSpPr>
            <p:nvPr/>
          </p:nvSpPr>
          <p:spPr bwMode="hidden">
            <a:xfrm>
              <a:off x="1152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9" name="Line 7"/>
            <p:cNvSpPr>
              <a:spLocks noChangeShapeType="1"/>
            </p:cNvSpPr>
            <p:nvPr/>
          </p:nvSpPr>
          <p:spPr bwMode="hidden">
            <a:xfrm>
              <a:off x="1440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" name="Line 8"/>
            <p:cNvSpPr>
              <a:spLocks noChangeShapeType="1"/>
            </p:cNvSpPr>
            <p:nvPr/>
          </p:nvSpPr>
          <p:spPr bwMode="hidden">
            <a:xfrm>
              <a:off x="1728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" name="Line 9"/>
            <p:cNvSpPr>
              <a:spLocks noChangeShapeType="1"/>
            </p:cNvSpPr>
            <p:nvPr/>
          </p:nvSpPr>
          <p:spPr bwMode="hidden">
            <a:xfrm>
              <a:off x="2016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2" name="Line 10"/>
            <p:cNvSpPr>
              <a:spLocks noChangeShapeType="1"/>
            </p:cNvSpPr>
            <p:nvPr/>
          </p:nvSpPr>
          <p:spPr bwMode="hidden">
            <a:xfrm>
              <a:off x="2304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3" name="Line 11"/>
            <p:cNvSpPr>
              <a:spLocks noChangeShapeType="1"/>
            </p:cNvSpPr>
            <p:nvPr/>
          </p:nvSpPr>
          <p:spPr bwMode="hidden">
            <a:xfrm>
              <a:off x="2592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" name="Line 12"/>
            <p:cNvSpPr>
              <a:spLocks noChangeShapeType="1"/>
            </p:cNvSpPr>
            <p:nvPr/>
          </p:nvSpPr>
          <p:spPr bwMode="hidden">
            <a:xfrm>
              <a:off x="2880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5" name="Line 13"/>
            <p:cNvSpPr>
              <a:spLocks noChangeShapeType="1"/>
            </p:cNvSpPr>
            <p:nvPr/>
          </p:nvSpPr>
          <p:spPr bwMode="hidden">
            <a:xfrm>
              <a:off x="3168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6" name="Line 14"/>
            <p:cNvSpPr>
              <a:spLocks noChangeShapeType="1"/>
            </p:cNvSpPr>
            <p:nvPr/>
          </p:nvSpPr>
          <p:spPr bwMode="hidden">
            <a:xfrm>
              <a:off x="3456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" name="Line 15"/>
            <p:cNvSpPr>
              <a:spLocks noChangeShapeType="1"/>
            </p:cNvSpPr>
            <p:nvPr/>
          </p:nvSpPr>
          <p:spPr bwMode="hidden">
            <a:xfrm>
              <a:off x="3744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8" name="Line 16"/>
            <p:cNvSpPr>
              <a:spLocks noChangeShapeType="1"/>
            </p:cNvSpPr>
            <p:nvPr/>
          </p:nvSpPr>
          <p:spPr bwMode="hidden">
            <a:xfrm>
              <a:off x="4032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9" name="Line 17"/>
            <p:cNvSpPr>
              <a:spLocks noChangeShapeType="1"/>
            </p:cNvSpPr>
            <p:nvPr/>
          </p:nvSpPr>
          <p:spPr bwMode="hidden">
            <a:xfrm>
              <a:off x="4320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0" name="Line 18"/>
            <p:cNvSpPr>
              <a:spLocks noChangeShapeType="1"/>
            </p:cNvSpPr>
            <p:nvPr/>
          </p:nvSpPr>
          <p:spPr bwMode="hidden">
            <a:xfrm>
              <a:off x="4608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" name="Line 19"/>
            <p:cNvSpPr>
              <a:spLocks noChangeShapeType="1"/>
            </p:cNvSpPr>
            <p:nvPr/>
          </p:nvSpPr>
          <p:spPr bwMode="hidden">
            <a:xfrm>
              <a:off x="4896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2" name="Line 20"/>
            <p:cNvSpPr>
              <a:spLocks noChangeShapeType="1"/>
            </p:cNvSpPr>
            <p:nvPr/>
          </p:nvSpPr>
          <p:spPr bwMode="hidden">
            <a:xfrm>
              <a:off x="5184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" name="Line 21"/>
            <p:cNvSpPr>
              <a:spLocks noChangeShapeType="1"/>
            </p:cNvSpPr>
            <p:nvPr/>
          </p:nvSpPr>
          <p:spPr bwMode="hidden">
            <a:xfrm>
              <a:off x="5472" y="0"/>
              <a:ext cx="0" cy="4320"/>
            </a:xfrm>
            <a:prstGeom prst="line">
              <a:avLst/>
            </a:prstGeom>
            <a:noFill/>
            <a:ln w="9525">
              <a:pattFill prst="pct50">
                <a:fgClr>
                  <a:schemeClr val="bg1"/>
                </a:fgClr>
                <a:bgClr>
                  <a:schemeClr val="folHlink"/>
                </a:bgClr>
              </a:patt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24" name="Group 22"/>
            <p:cNvGrpSpPr>
              <a:grpSpLocks/>
            </p:cNvGrpSpPr>
            <p:nvPr/>
          </p:nvGrpSpPr>
          <p:grpSpPr bwMode="auto">
            <a:xfrm>
              <a:off x="0" y="336"/>
              <a:ext cx="5760" cy="3744"/>
              <a:chOff x="0" y="384"/>
              <a:chExt cx="5760" cy="3744"/>
            </a:xfrm>
          </p:grpSpPr>
          <p:sp>
            <p:nvSpPr>
              <p:cNvPr id="25" name="Line 23"/>
              <p:cNvSpPr>
                <a:spLocks noChangeShapeType="1"/>
              </p:cNvSpPr>
              <p:nvPr/>
            </p:nvSpPr>
            <p:spPr bwMode="hidden">
              <a:xfrm>
                <a:off x="0" y="384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6" name="Line 24"/>
              <p:cNvSpPr>
                <a:spLocks noChangeShapeType="1"/>
              </p:cNvSpPr>
              <p:nvPr/>
            </p:nvSpPr>
            <p:spPr bwMode="hidden">
              <a:xfrm>
                <a:off x="0" y="672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7" name="Line 25"/>
              <p:cNvSpPr>
                <a:spLocks noChangeShapeType="1"/>
              </p:cNvSpPr>
              <p:nvPr/>
            </p:nvSpPr>
            <p:spPr bwMode="hidden">
              <a:xfrm>
                <a:off x="0" y="960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8" name="Line 26"/>
              <p:cNvSpPr>
                <a:spLocks noChangeShapeType="1"/>
              </p:cNvSpPr>
              <p:nvPr/>
            </p:nvSpPr>
            <p:spPr bwMode="hidden">
              <a:xfrm>
                <a:off x="0" y="1248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9" name="Line 27"/>
              <p:cNvSpPr>
                <a:spLocks noChangeShapeType="1"/>
              </p:cNvSpPr>
              <p:nvPr/>
            </p:nvSpPr>
            <p:spPr bwMode="hidden">
              <a:xfrm>
                <a:off x="0" y="1536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" name="Line 28"/>
              <p:cNvSpPr>
                <a:spLocks noChangeShapeType="1"/>
              </p:cNvSpPr>
              <p:nvPr/>
            </p:nvSpPr>
            <p:spPr bwMode="hidden">
              <a:xfrm>
                <a:off x="0" y="1824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" name="Line 29"/>
              <p:cNvSpPr>
                <a:spLocks noChangeShapeType="1"/>
              </p:cNvSpPr>
              <p:nvPr/>
            </p:nvSpPr>
            <p:spPr bwMode="hidden">
              <a:xfrm>
                <a:off x="0" y="2112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" name="Line 30"/>
              <p:cNvSpPr>
                <a:spLocks noChangeShapeType="1"/>
              </p:cNvSpPr>
              <p:nvPr/>
            </p:nvSpPr>
            <p:spPr bwMode="hidden">
              <a:xfrm>
                <a:off x="0" y="2400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3" name="Line 31"/>
              <p:cNvSpPr>
                <a:spLocks noChangeShapeType="1"/>
              </p:cNvSpPr>
              <p:nvPr/>
            </p:nvSpPr>
            <p:spPr bwMode="hidden">
              <a:xfrm>
                <a:off x="0" y="2688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4" name="Line 32"/>
              <p:cNvSpPr>
                <a:spLocks noChangeShapeType="1"/>
              </p:cNvSpPr>
              <p:nvPr/>
            </p:nvSpPr>
            <p:spPr bwMode="hidden">
              <a:xfrm>
                <a:off x="0" y="2976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5" name="Line 33"/>
              <p:cNvSpPr>
                <a:spLocks noChangeShapeType="1"/>
              </p:cNvSpPr>
              <p:nvPr/>
            </p:nvSpPr>
            <p:spPr bwMode="hidden">
              <a:xfrm>
                <a:off x="0" y="3264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6" name="Line 34"/>
              <p:cNvSpPr>
                <a:spLocks noChangeShapeType="1"/>
              </p:cNvSpPr>
              <p:nvPr/>
            </p:nvSpPr>
            <p:spPr bwMode="hidden">
              <a:xfrm>
                <a:off x="0" y="3552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7" name="Line 35"/>
              <p:cNvSpPr>
                <a:spLocks noChangeShapeType="1"/>
              </p:cNvSpPr>
              <p:nvPr/>
            </p:nvSpPr>
            <p:spPr bwMode="hidden">
              <a:xfrm>
                <a:off x="0" y="3840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8" name="Line 36"/>
              <p:cNvSpPr>
                <a:spLocks noChangeShapeType="1"/>
              </p:cNvSpPr>
              <p:nvPr/>
            </p:nvSpPr>
            <p:spPr bwMode="hidden">
              <a:xfrm>
                <a:off x="0" y="4128"/>
                <a:ext cx="5760" cy="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sp>
        <p:nvSpPr>
          <p:cNvPr id="39" name="Rectangle 37"/>
          <p:cNvSpPr>
            <a:spLocks noChangeArrowheads="1"/>
          </p:cNvSpPr>
          <p:nvPr/>
        </p:nvSpPr>
        <p:spPr bwMode="auto">
          <a:xfrm>
            <a:off x="0" y="1676400"/>
            <a:ext cx="9144000" cy="152400"/>
          </a:xfrm>
          <a:prstGeom prst="rect">
            <a:avLst/>
          </a:prstGeom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/>
          </a:p>
        </p:txBody>
      </p:sp>
      <p:sp>
        <p:nvSpPr>
          <p:cNvPr id="40" name="Freeform 38"/>
          <p:cNvSpPr>
            <a:spLocks/>
          </p:cNvSpPr>
          <p:nvPr/>
        </p:nvSpPr>
        <p:spPr bwMode="hidden">
          <a:xfrm rot="5400000">
            <a:off x="3788569" y="-1245394"/>
            <a:ext cx="1595438" cy="7591425"/>
          </a:xfrm>
          <a:custGeom>
            <a:avLst/>
            <a:gdLst/>
            <a:ahLst/>
            <a:cxnLst>
              <a:cxn ang="0">
                <a:pos x="0" y="2"/>
              </a:cxn>
              <a:cxn ang="0">
                <a:pos x="240" y="2"/>
              </a:cxn>
              <a:cxn ang="0">
                <a:pos x="288" y="50"/>
              </a:cxn>
              <a:cxn ang="0">
                <a:pos x="288" y="1202"/>
              </a:cxn>
              <a:cxn ang="0">
                <a:pos x="240" y="1250"/>
              </a:cxn>
              <a:cxn ang="0">
                <a:pos x="0" y="1250"/>
              </a:cxn>
              <a:cxn ang="0">
                <a:pos x="0" y="2"/>
              </a:cxn>
            </a:cxnLst>
            <a:rect l="0" t="0" r="r" b="b"/>
            <a:pathLst>
              <a:path w="290" h="1250">
                <a:moveTo>
                  <a:pt x="0" y="2"/>
                </a:moveTo>
                <a:cubicBezTo>
                  <a:pt x="0" y="2"/>
                  <a:pt x="120" y="2"/>
                  <a:pt x="240" y="2"/>
                </a:cubicBezTo>
                <a:cubicBezTo>
                  <a:pt x="262" y="0"/>
                  <a:pt x="290" y="12"/>
                  <a:pt x="288" y="50"/>
                </a:cubicBezTo>
                <a:cubicBezTo>
                  <a:pt x="288" y="626"/>
                  <a:pt x="288" y="1202"/>
                  <a:pt x="288" y="1202"/>
                </a:cubicBezTo>
                <a:cubicBezTo>
                  <a:pt x="288" y="1232"/>
                  <a:pt x="274" y="1250"/>
                  <a:pt x="240" y="1250"/>
                </a:cubicBezTo>
                <a:cubicBezTo>
                  <a:pt x="120" y="1250"/>
                  <a:pt x="0" y="1250"/>
                  <a:pt x="0" y="1250"/>
                </a:cubicBezTo>
                <a:lnTo>
                  <a:pt x="0" y="2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pic>
        <p:nvPicPr>
          <p:cNvPr id="41" name="Picture 39" descr="techstri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00200"/>
            <a:ext cx="9144000" cy="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" name="Rectangle 40" descr="Dark vertical"/>
          <p:cNvSpPr>
            <a:spLocks noChangeArrowheads="1"/>
          </p:cNvSpPr>
          <p:nvPr/>
        </p:nvSpPr>
        <p:spPr bwMode="auto">
          <a:xfrm>
            <a:off x="-3175" y="1752600"/>
            <a:ext cx="9147175" cy="74613"/>
          </a:xfrm>
          <a:prstGeom prst="rect">
            <a:avLst/>
          </a:prstGeom>
          <a:pattFill prst="dkVert">
            <a:fgClr>
              <a:schemeClr val="accent1"/>
            </a:fgClr>
            <a:bgClr>
              <a:schemeClr val="bg1"/>
            </a:bgClr>
          </a:patt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kumimoji="1" lang="en-US"/>
          </a:p>
        </p:txBody>
      </p:sp>
      <p:sp>
        <p:nvSpPr>
          <p:cNvPr id="4137" name="Rectangle 41"/>
          <p:cNvSpPr>
            <a:spLocks noGrp="1" noChangeArrowheads="1"/>
          </p:cNvSpPr>
          <p:nvPr>
            <p:ph type="ctrTitle"/>
          </p:nvPr>
        </p:nvSpPr>
        <p:spPr>
          <a:xfrm>
            <a:off x="685800" y="2057400"/>
            <a:ext cx="7772400" cy="1143000"/>
          </a:xfrm>
          <a:effectLst/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4138" name="Rectangle 42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3" name="Rectangle 43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4" name="Rectangle 44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5" name="Rectangle 45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C94A6FC3-1833-4622-844E-AD0B420BE13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22BD7A-6F0E-4750-881F-E08B48C6D3B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357BE2-D41E-4CDD-B69B-A3FB3182027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633F04-C52B-4FC4-BD87-47158EBDC22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614898-2868-4F54-9DC3-692C921FACC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108B52-3E39-46D2-91AC-EC53D5B543E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B87A2C-01C0-408B-B954-B8B0E6E12FC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C1EB8F-E90B-413B-8124-6B88D589D9F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A89D5B3-130F-4A05-8B60-AF291E364DE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17B405-F4C8-49B6-A71C-365617CBAD83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Rectangle 5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Rectangle 5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9BCE6AE-3D85-47D5-B58C-6EA5E9DDC9D6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  <p:transition spd="slow">
    <p:check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036" name="Group 3"/>
            <p:cNvGrpSpPr>
              <a:grpSpLocks/>
            </p:cNvGrpSpPr>
            <p:nvPr/>
          </p:nvGrpSpPr>
          <p:grpSpPr bwMode="auto">
            <a:xfrm>
              <a:off x="0" y="0"/>
              <a:ext cx="5760" cy="4320"/>
              <a:chOff x="0" y="0"/>
              <a:chExt cx="5760" cy="4320"/>
            </a:xfrm>
          </p:grpSpPr>
          <p:sp>
            <p:nvSpPr>
              <p:cNvPr id="3076" name="Line 4"/>
              <p:cNvSpPr>
                <a:spLocks noChangeShapeType="1"/>
              </p:cNvSpPr>
              <p:nvPr/>
            </p:nvSpPr>
            <p:spPr bwMode="hidden">
              <a:xfrm>
                <a:off x="288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77" name="Line 5"/>
              <p:cNvSpPr>
                <a:spLocks noChangeShapeType="1"/>
              </p:cNvSpPr>
              <p:nvPr/>
            </p:nvSpPr>
            <p:spPr bwMode="hidden">
              <a:xfrm>
                <a:off x="576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78" name="Line 6"/>
              <p:cNvSpPr>
                <a:spLocks noChangeShapeType="1"/>
              </p:cNvSpPr>
              <p:nvPr/>
            </p:nvSpPr>
            <p:spPr bwMode="hidden">
              <a:xfrm>
                <a:off x="864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79" name="Line 7"/>
              <p:cNvSpPr>
                <a:spLocks noChangeShapeType="1"/>
              </p:cNvSpPr>
              <p:nvPr/>
            </p:nvSpPr>
            <p:spPr bwMode="hidden">
              <a:xfrm>
                <a:off x="1152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0" name="Line 8"/>
              <p:cNvSpPr>
                <a:spLocks noChangeShapeType="1"/>
              </p:cNvSpPr>
              <p:nvPr/>
            </p:nvSpPr>
            <p:spPr bwMode="hidden">
              <a:xfrm>
                <a:off x="1440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1" name="Line 9"/>
              <p:cNvSpPr>
                <a:spLocks noChangeShapeType="1"/>
              </p:cNvSpPr>
              <p:nvPr/>
            </p:nvSpPr>
            <p:spPr bwMode="hidden">
              <a:xfrm>
                <a:off x="1728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2" name="Line 10"/>
              <p:cNvSpPr>
                <a:spLocks noChangeShapeType="1"/>
              </p:cNvSpPr>
              <p:nvPr/>
            </p:nvSpPr>
            <p:spPr bwMode="hidden">
              <a:xfrm>
                <a:off x="2016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3" name="Line 11"/>
              <p:cNvSpPr>
                <a:spLocks noChangeShapeType="1"/>
              </p:cNvSpPr>
              <p:nvPr/>
            </p:nvSpPr>
            <p:spPr bwMode="hidden">
              <a:xfrm>
                <a:off x="2304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4" name="Line 12"/>
              <p:cNvSpPr>
                <a:spLocks noChangeShapeType="1"/>
              </p:cNvSpPr>
              <p:nvPr/>
            </p:nvSpPr>
            <p:spPr bwMode="hidden">
              <a:xfrm>
                <a:off x="2592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5" name="Line 13"/>
              <p:cNvSpPr>
                <a:spLocks noChangeShapeType="1"/>
              </p:cNvSpPr>
              <p:nvPr/>
            </p:nvSpPr>
            <p:spPr bwMode="hidden">
              <a:xfrm>
                <a:off x="2880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6" name="Line 14"/>
              <p:cNvSpPr>
                <a:spLocks noChangeShapeType="1"/>
              </p:cNvSpPr>
              <p:nvPr/>
            </p:nvSpPr>
            <p:spPr bwMode="hidden">
              <a:xfrm>
                <a:off x="3168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7" name="Line 15"/>
              <p:cNvSpPr>
                <a:spLocks noChangeShapeType="1"/>
              </p:cNvSpPr>
              <p:nvPr/>
            </p:nvSpPr>
            <p:spPr bwMode="hidden">
              <a:xfrm>
                <a:off x="3456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8" name="Line 16"/>
              <p:cNvSpPr>
                <a:spLocks noChangeShapeType="1"/>
              </p:cNvSpPr>
              <p:nvPr/>
            </p:nvSpPr>
            <p:spPr bwMode="hidden">
              <a:xfrm>
                <a:off x="3744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89" name="Line 17"/>
              <p:cNvSpPr>
                <a:spLocks noChangeShapeType="1"/>
              </p:cNvSpPr>
              <p:nvPr/>
            </p:nvSpPr>
            <p:spPr bwMode="hidden">
              <a:xfrm>
                <a:off x="4032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90" name="Line 18"/>
              <p:cNvSpPr>
                <a:spLocks noChangeShapeType="1"/>
              </p:cNvSpPr>
              <p:nvPr/>
            </p:nvSpPr>
            <p:spPr bwMode="hidden">
              <a:xfrm>
                <a:off x="4320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91" name="Line 19"/>
              <p:cNvSpPr>
                <a:spLocks noChangeShapeType="1"/>
              </p:cNvSpPr>
              <p:nvPr/>
            </p:nvSpPr>
            <p:spPr bwMode="hidden">
              <a:xfrm>
                <a:off x="4608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92" name="Line 20"/>
              <p:cNvSpPr>
                <a:spLocks noChangeShapeType="1"/>
              </p:cNvSpPr>
              <p:nvPr/>
            </p:nvSpPr>
            <p:spPr bwMode="hidden">
              <a:xfrm>
                <a:off x="4896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93" name="Line 21"/>
              <p:cNvSpPr>
                <a:spLocks noChangeShapeType="1"/>
              </p:cNvSpPr>
              <p:nvPr/>
            </p:nvSpPr>
            <p:spPr bwMode="hidden">
              <a:xfrm>
                <a:off x="5184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094" name="Line 22"/>
              <p:cNvSpPr>
                <a:spLocks noChangeShapeType="1"/>
              </p:cNvSpPr>
              <p:nvPr/>
            </p:nvSpPr>
            <p:spPr bwMode="hidden">
              <a:xfrm>
                <a:off x="5472" y="0"/>
                <a:ext cx="0" cy="4320"/>
              </a:xfrm>
              <a:prstGeom prst="line">
                <a:avLst/>
              </a:prstGeom>
              <a:noFill/>
              <a:ln w="9525">
                <a:pattFill prst="pct50">
                  <a:fgClr>
                    <a:schemeClr val="bg1"/>
                  </a:fgClr>
                  <a:bgClr>
                    <a:schemeClr val="folHlink"/>
                  </a:bgClr>
                </a:patt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grpSp>
            <p:nvGrpSpPr>
              <p:cNvPr id="1063" name="Group 23"/>
              <p:cNvGrpSpPr>
                <a:grpSpLocks/>
              </p:cNvGrpSpPr>
              <p:nvPr/>
            </p:nvGrpSpPr>
            <p:grpSpPr bwMode="auto">
              <a:xfrm>
                <a:off x="0" y="336"/>
                <a:ext cx="5760" cy="3744"/>
                <a:chOff x="0" y="384"/>
                <a:chExt cx="5760" cy="3744"/>
              </a:xfrm>
            </p:grpSpPr>
            <p:sp>
              <p:nvSpPr>
                <p:cNvPr id="3096" name="Line 24"/>
                <p:cNvSpPr>
                  <a:spLocks noChangeShapeType="1"/>
                </p:cNvSpPr>
                <p:nvPr/>
              </p:nvSpPr>
              <p:spPr bwMode="hidden">
                <a:xfrm>
                  <a:off x="0" y="384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097" name="Line 25"/>
                <p:cNvSpPr>
                  <a:spLocks noChangeShapeType="1"/>
                </p:cNvSpPr>
                <p:nvPr/>
              </p:nvSpPr>
              <p:spPr bwMode="hidden">
                <a:xfrm>
                  <a:off x="0" y="672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098" name="Line 26"/>
                <p:cNvSpPr>
                  <a:spLocks noChangeShapeType="1"/>
                </p:cNvSpPr>
                <p:nvPr/>
              </p:nvSpPr>
              <p:spPr bwMode="hidden">
                <a:xfrm>
                  <a:off x="0" y="960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099" name="Line 27"/>
                <p:cNvSpPr>
                  <a:spLocks noChangeShapeType="1"/>
                </p:cNvSpPr>
                <p:nvPr/>
              </p:nvSpPr>
              <p:spPr bwMode="hidden">
                <a:xfrm>
                  <a:off x="0" y="1248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0" name="Line 28"/>
                <p:cNvSpPr>
                  <a:spLocks noChangeShapeType="1"/>
                </p:cNvSpPr>
                <p:nvPr/>
              </p:nvSpPr>
              <p:spPr bwMode="hidden">
                <a:xfrm>
                  <a:off x="0" y="1536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1" name="Line 29"/>
                <p:cNvSpPr>
                  <a:spLocks noChangeShapeType="1"/>
                </p:cNvSpPr>
                <p:nvPr/>
              </p:nvSpPr>
              <p:spPr bwMode="hidden">
                <a:xfrm>
                  <a:off x="0" y="1824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2" name="Line 30"/>
                <p:cNvSpPr>
                  <a:spLocks noChangeShapeType="1"/>
                </p:cNvSpPr>
                <p:nvPr/>
              </p:nvSpPr>
              <p:spPr bwMode="hidden">
                <a:xfrm>
                  <a:off x="0" y="2112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3" name="Line 31"/>
                <p:cNvSpPr>
                  <a:spLocks noChangeShapeType="1"/>
                </p:cNvSpPr>
                <p:nvPr/>
              </p:nvSpPr>
              <p:spPr bwMode="hidden">
                <a:xfrm>
                  <a:off x="0" y="2400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4" name="Line 32"/>
                <p:cNvSpPr>
                  <a:spLocks noChangeShapeType="1"/>
                </p:cNvSpPr>
                <p:nvPr/>
              </p:nvSpPr>
              <p:spPr bwMode="hidden">
                <a:xfrm>
                  <a:off x="0" y="2688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5" name="Line 33"/>
                <p:cNvSpPr>
                  <a:spLocks noChangeShapeType="1"/>
                </p:cNvSpPr>
                <p:nvPr/>
              </p:nvSpPr>
              <p:spPr bwMode="hidden">
                <a:xfrm>
                  <a:off x="0" y="2976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6" name="Line 34"/>
                <p:cNvSpPr>
                  <a:spLocks noChangeShapeType="1"/>
                </p:cNvSpPr>
                <p:nvPr/>
              </p:nvSpPr>
              <p:spPr bwMode="hidden">
                <a:xfrm>
                  <a:off x="0" y="3264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7" name="Line 35"/>
                <p:cNvSpPr>
                  <a:spLocks noChangeShapeType="1"/>
                </p:cNvSpPr>
                <p:nvPr/>
              </p:nvSpPr>
              <p:spPr bwMode="hidden">
                <a:xfrm>
                  <a:off x="0" y="3552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8" name="Line 36"/>
                <p:cNvSpPr>
                  <a:spLocks noChangeShapeType="1"/>
                </p:cNvSpPr>
                <p:nvPr/>
              </p:nvSpPr>
              <p:spPr bwMode="hidden">
                <a:xfrm>
                  <a:off x="0" y="3840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3109" name="Line 37"/>
                <p:cNvSpPr>
                  <a:spLocks noChangeShapeType="1"/>
                </p:cNvSpPr>
                <p:nvPr/>
              </p:nvSpPr>
              <p:spPr bwMode="hidden">
                <a:xfrm>
                  <a:off x="0" y="4128"/>
                  <a:ext cx="5760" cy="0"/>
                </a:xfrm>
                <a:prstGeom prst="line">
                  <a:avLst/>
                </a:prstGeom>
                <a:noFill/>
                <a:ln w="9525">
                  <a:pattFill prst="pct50">
                    <a:fgClr>
                      <a:schemeClr val="bg1"/>
                    </a:fgClr>
                    <a:bgClr>
                      <a:schemeClr val="folHlink"/>
                    </a:bgClr>
                  </a:pattFill>
                  <a:round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</p:grpSp>
        <p:grpSp>
          <p:nvGrpSpPr>
            <p:cNvPr id="1037" name="Group 38"/>
            <p:cNvGrpSpPr>
              <a:grpSpLocks/>
            </p:cNvGrpSpPr>
            <p:nvPr userDrawn="1"/>
          </p:nvGrpSpPr>
          <p:grpSpPr bwMode="auto">
            <a:xfrm>
              <a:off x="384" y="3936"/>
              <a:ext cx="4992" cy="384"/>
              <a:chOff x="384" y="3936"/>
              <a:chExt cx="4992" cy="384"/>
            </a:xfrm>
          </p:grpSpPr>
          <p:sp>
            <p:nvSpPr>
              <p:cNvPr id="3111" name="Freeform 39"/>
              <p:cNvSpPr>
                <a:spLocks/>
              </p:cNvSpPr>
              <p:nvPr/>
            </p:nvSpPr>
            <p:spPr bwMode="hidden">
              <a:xfrm rot="16200000" flipV="1">
                <a:off x="4566" y="3496"/>
                <a:ext cx="370" cy="1250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240" y="2"/>
                  </a:cxn>
                  <a:cxn ang="0">
                    <a:pos x="288" y="50"/>
                  </a:cxn>
                  <a:cxn ang="0">
                    <a:pos x="288" y="1202"/>
                  </a:cxn>
                  <a:cxn ang="0">
                    <a:pos x="240" y="1250"/>
                  </a:cxn>
                  <a:cxn ang="0">
                    <a:pos x="0" y="1250"/>
                  </a:cxn>
                  <a:cxn ang="0">
                    <a:pos x="0" y="2"/>
                  </a:cxn>
                </a:cxnLst>
                <a:rect l="0" t="0" r="r" b="b"/>
                <a:pathLst>
                  <a:path w="290" h="1250">
                    <a:moveTo>
                      <a:pt x="0" y="2"/>
                    </a:moveTo>
                    <a:cubicBezTo>
                      <a:pt x="0" y="2"/>
                      <a:pt x="120" y="2"/>
                      <a:pt x="240" y="2"/>
                    </a:cubicBezTo>
                    <a:cubicBezTo>
                      <a:pt x="262" y="0"/>
                      <a:pt x="290" y="12"/>
                      <a:pt x="288" y="50"/>
                    </a:cubicBezTo>
                    <a:cubicBezTo>
                      <a:pt x="288" y="626"/>
                      <a:pt x="288" y="1202"/>
                      <a:pt x="288" y="1202"/>
                    </a:cubicBezTo>
                    <a:cubicBezTo>
                      <a:pt x="288" y="1232"/>
                      <a:pt x="274" y="1250"/>
                      <a:pt x="240" y="1250"/>
                    </a:cubicBezTo>
                    <a:cubicBezTo>
                      <a:pt x="120" y="1250"/>
                      <a:pt x="0" y="1250"/>
                      <a:pt x="0" y="1250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chemeClr val="bg2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12" name="Rectangle 40" descr="Dark vertical"/>
              <p:cNvSpPr>
                <a:spLocks noChangeArrowheads="1"/>
              </p:cNvSpPr>
              <p:nvPr/>
            </p:nvSpPr>
            <p:spPr bwMode="hidden">
              <a:xfrm rot="16200000" flipV="1">
                <a:off x="4729" y="3680"/>
                <a:ext cx="32" cy="1248"/>
              </a:xfrm>
              <a:prstGeom prst="rect">
                <a:avLst/>
              </a:prstGeom>
              <a:pattFill prst="dkVert">
                <a:fgClr>
                  <a:schemeClr val="accent1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13" name="Freeform 41"/>
              <p:cNvSpPr>
                <a:spLocks/>
              </p:cNvSpPr>
              <p:nvPr/>
            </p:nvSpPr>
            <p:spPr bwMode="hidden">
              <a:xfrm rot="16200000" flipV="1">
                <a:off x="829" y="3496"/>
                <a:ext cx="370" cy="1250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240" y="2"/>
                  </a:cxn>
                  <a:cxn ang="0">
                    <a:pos x="288" y="50"/>
                  </a:cxn>
                  <a:cxn ang="0">
                    <a:pos x="288" y="1202"/>
                  </a:cxn>
                  <a:cxn ang="0">
                    <a:pos x="240" y="1250"/>
                  </a:cxn>
                  <a:cxn ang="0">
                    <a:pos x="0" y="1250"/>
                  </a:cxn>
                  <a:cxn ang="0">
                    <a:pos x="0" y="2"/>
                  </a:cxn>
                </a:cxnLst>
                <a:rect l="0" t="0" r="r" b="b"/>
                <a:pathLst>
                  <a:path w="290" h="1250">
                    <a:moveTo>
                      <a:pt x="0" y="2"/>
                    </a:moveTo>
                    <a:cubicBezTo>
                      <a:pt x="0" y="2"/>
                      <a:pt x="120" y="2"/>
                      <a:pt x="240" y="2"/>
                    </a:cubicBezTo>
                    <a:cubicBezTo>
                      <a:pt x="262" y="0"/>
                      <a:pt x="290" y="12"/>
                      <a:pt x="288" y="50"/>
                    </a:cubicBezTo>
                    <a:cubicBezTo>
                      <a:pt x="288" y="626"/>
                      <a:pt x="288" y="1202"/>
                      <a:pt x="288" y="1202"/>
                    </a:cubicBezTo>
                    <a:cubicBezTo>
                      <a:pt x="288" y="1232"/>
                      <a:pt x="274" y="1250"/>
                      <a:pt x="240" y="1250"/>
                    </a:cubicBezTo>
                    <a:cubicBezTo>
                      <a:pt x="120" y="1250"/>
                      <a:pt x="0" y="1250"/>
                      <a:pt x="0" y="1250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14" name="Rectangle 42" descr="Dark vertical"/>
              <p:cNvSpPr>
                <a:spLocks noChangeArrowheads="1"/>
              </p:cNvSpPr>
              <p:nvPr/>
            </p:nvSpPr>
            <p:spPr bwMode="hidden">
              <a:xfrm rot="16200000" flipV="1">
                <a:off x="992" y="3680"/>
                <a:ext cx="32" cy="1248"/>
              </a:xfrm>
              <a:prstGeom prst="rect">
                <a:avLst/>
              </a:prstGeom>
              <a:pattFill prst="dkVert">
                <a:fgClr>
                  <a:schemeClr val="accent1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15" name="Freeform 43"/>
              <p:cNvSpPr>
                <a:spLocks/>
              </p:cNvSpPr>
              <p:nvPr/>
            </p:nvSpPr>
            <p:spPr bwMode="hidden">
              <a:xfrm rot="16200000" flipV="1">
                <a:off x="2699" y="3215"/>
                <a:ext cx="370" cy="1817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240" y="2"/>
                  </a:cxn>
                  <a:cxn ang="0">
                    <a:pos x="288" y="50"/>
                  </a:cxn>
                  <a:cxn ang="0">
                    <a:pos x="288" y="1202"/>
                  </a:cxn>
                  <a:cxn ang="0">
                    <a:pos x="240" y="1250"/>
                  </a:cxn>
                  <a:cxn ang="0">
                    <a:pos x="0" y="1250"/>
                  </a:cxn>
                  <a:cxn ang="0">
                    <a:pos x="0" y="2"/>
                  </a:cxn>
                </a:cxnLst>
                <a:rect l="0" t="0" r="r" b="b"/>
                <a:pathLst>
                  <a:path w="290" h="1250">
                    <a:moveTo>
                      <a:pt x="0" y="2"/>
                    </a:moveTo>
                    <a:cubicBezTo>
                      <a:pt x="0" y="2"/>
                      <a:pt x="120" y="2"/>
                      <a:pt x="240" y="2"/>
                    </a:cubicBezTo>
                    <a:cubicBezTo>
                      <a:pt x="262" y="0"/>
                      <a:pt x="290" y="12"/>
                      <a:pt x="288" y="50"/>
                    </a:cubicBezTo>
                    <a:cubicBezTo>
                      <a:pt x="288" y="626"/>
                      <a:pt x="288" y="1202"/>
                      <a:pt x="288" y="1202"/>
                    </a:cubicBezTo>
                    <a:cubicBezTo>
                      <a:pt x="288" y="1232"/>
                      <a:pt x="274" y="1250"/>
                      <a:pt x="240" y="1250"/>
                    </a:cubicBezTo>
                    <a:cubicBezTo>
                      <a:pt x="120" y="1250"/>
                      <a:pt x="0" y="1250"/>
                      <a:pt x="0" y="1250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chemeClr val="bg2"/>
              </a:solidFill>
              <a:ln w="9525" cap="flat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116" name="Rectangle 44" descr="Dark vertical"/>
              <p:cNvSpPr>
                <a:spLocks noChangeArrowheads="1"/>
              </p:cNvSpPr>
              <p:nvPr/>
            </p:nvSpPr>
            <p:spPr bwMode="hidden">
              <a:xfrm rot="16200000" flipV="1">
                <a:off x="2859" y="3397"/>
                <a:ext cx="32" cy="1814"/>
              </a:xfrm>
              <a:prstGeom prst="rect">
                <a:avLst/>
              </a:prstGeom>
              <a:pattFill prst="dkVert">
                <a:fgClr>
                  <a:schemeClr val="accent1"/>
                </a:fgClr>
                <a:bgClr>
                  <a:schemeClr val="bg1"/>
                </a:bgClr>
              </a:patt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grpSp>
        <p:nvGrpSpPr>
          <p:cNvPr id="1027" name="Group 45"/>
          <p:cNvGrpSpPr>
            <a:grpSpLocks/>
          </p:cNvGrpSpPr>
          <p:nvPr/>
        </p:nvGrpSpPr>
        <p:grpSpPr bwMode="auto">
          <a:xfrm>
            <a:off x="0" y="0"/>
            <a:ext cx="9144000" cy="236538"/>
            <a:chOff x="0" y="0"/>
            <a:chExt cx="5760" cy="149"/>
          </a:xfrm>
        </p:grpSpPr>
        <p:pic>
          <p:nvPicPr>
            <p:cNvPr id="1033" name="Picture 46" descr="techstrip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0" y="0"/>
              <a:ext cx="5760" cy="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19" name="Rectangle 47" descr="Dark vertical"/>
            <p:cNvSpPr>
              <a:spLocks noChangeArrowheads="1"/>
            </p:cNvSpPr>
            <p:nvPr/>
          </p:nvSpPr>
          <p:spPr bwMode="auto">
            <a:xfrm>
              <a:off x="0" y="92"/>
              <a:ext cx="5760" cy="30"/>
            </a:xfrm>
            <a:prstGeom prst="rect">
              <a:avLst/>
            </a:prstGeom>
            <a:pattFill prst="dkVert">
              <a:fgClr>
                <a:schemeClr val="accent1"/>
              </a:fgClr>
              <a:bgClr>
                <a:schemeClr val="bg1"/>
              </a:bgClr>
            </a:patt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3120" name="Rectangle 48"/>
            <p:cNvSpPr>
              <a:spLocks noChangeArrowheads="1"/>
            </p:cNvSpPr>
            <p:nvPr/>
          </p:nvSpPr>
          <p:spPr bwMode="auto">
            <a:xfrm>
              <a:off x="0" y="119"/>
              <a:ext cx="5760" cy="30"/>
            </a:xfrm>
            <a:prstGeom prst="rect">
              <a:avLst/>
            </a:prstGeom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3121" name="Rectangle 49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1029" name="Rectangle 50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3123" name="Rectangle 5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83325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folHlink"/>
                </a:solidFill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124" name="Rectangle 5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83325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folHlink"/>
                </a:solidFill>
                <a:latin typeface="+mn-lt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125" name="Rectangle 5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83325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folHlink"/>
                </a:solidFill>
                <a:latin typeface="+mn-lt"/>
              </a:defRPr>
            </a:lvl1pPr>
          </a:lstStyle>
          <a:p>
            <a:pPr>
              <a:defRPr/>
            </a:pPr>
            <a:fld id="{3C399F14-E503-49AA-9AE7-6CAD055F8B5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spd="slow">
    <p:checker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Impact" pitchFamily="34" charset="0"/>
        </a:defRPr>
      </a:lvl9pPr>
    </p:titleStyle>
    <p:bodyStyle>
      <a:lvl1pPr marL="231775" indent="-231775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t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630238" indent="-17303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t"/>
        <a:defRPr sz="2800">
          <a:solidFill>
            <a:schemeClr val="tx1"/>
          </a:solidFill>
          <a:latin typeface="+mn-lt"/>
        </a:defRPr>
      </a:lvl2pPr>
      <a:lvl3pPr marL="1081088" indent="-166688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70000"/>
        <a:buFont typeface="Wingdings" pitchFamily="2" charset="2"/>
        <a:buChar char="t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&gt;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ChangeArrowheads="1"/>
          </p:cNvSpPr>
          <p:nvPr/>
        </p:nvSpPr>
        <p:spPr bwMode="auto">
          <a:xfrm>
            <a:off x="2418523" y="360870"/>
            <a:ext cx="457048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GB" sz="3200" b="1" dirty="0">
                <a:solidFill>
                  <a:srgbClr val="FFFF00"/>
                </a:solidFill>
              </a:rPr>
              <a:t>Estimation</a:t>
            </a:r>
            <a:r>
              <a:rPr lang="en-GB" sz="3200" b="1" dirty="0"/>
              <a:t> </a:t>
            </a:r>
            <a:r>
              <a:rPr lang="en-GB" sz="3200" b="1" dirty="0">
                <a:solidFill>
                  <a:srgbClr val="FFFF00"/>
                </a:solidFill>
              </a:rPr>
              <a:t>: Calculation</a:t>
            </a:r>
            <a:r>
              <a:rPr lang="en-GB" sz="3200" dirty="0">
                <a:solidFill>
                  <a:srgbClr val="FFFF00"/>
                </a:solidFill>
              </a:rPr>
              <a:t> </a:t>
            </a:r>
          </a:p>
        </p:txBody>
      </p:sp>
      <p:pic>
        <p:nvPicPr>
          <p:cNvPr id="3" name="Picture 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6875" y="1100138"/>
            <a:ext cx="1189278" cy="1248742"/>
          </a:xfrm>
          <a:prstGeom prst="rect">
            <a:avLst/>
          </a:prstGeom>
          <a:noFill/>
        </p:spPr>
      </p:pic>
      <p:sp>
        <p:nvSpPr>
          <p:cNvPr id="4" name="AutoShape 13"/>
          <p:cNvSpPr>
            <a:spLocks noChangeArrowheads="1"/>
          </p:cNvSpPr>
          <p:nvPr/>
        </p:nvSpPr>
        <p:spPr bwMode="auto">
          <a:xfrm>
            <a:off x="2411760" y="1052736"/>
            <a:ext cx="6163964" cy="1224136"/>
          </a:xfrm>
          <a:prstGeom prst="wedgeRectCallout">
            <a:avLst>
              <a:gd name="adj1" fmla="val -64815"/>
              <a:gd name="adj2" fmla="val -6153"/>
            </a:avLst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GB" sz="1800" dirty="0">
                <a:latin typeface="Comic Sans MS" pitchFamily="66" charset="0"/>
              </a:rPr>
              <a:t>We can use rounded numbers to give us an approximate answer to a calculation.  </a:t>
            </a:r>
            <a:endParaRPr lang="en-GB" sz="1800" dirty="0" smtClean="0">
              <a:latin typeface="Comic Sans MS" pitchFamily="66" charset="0"/>
            </a:endParaRPr>
          </a:p>
          <a:p>
            <a:endParaRPr lang="en-GB" sz="1800" dirty="0" smtClean="0">
              <a:latin typeface="Comic Sans MS" pitchFamily="66" charset="0"/>
            </a:endParaRPr>
          </a:p>
          <a:p>
            <a:r>
              <a:rPr lang="en-GB" sz="1800" dirty="0" smtClean="0">
                <a:latin typeface="Comic Sans MS" pitchFamily="66" charset="0"/>
              </a:rPr>
              <a:t>This </a:t>
            </a:r>
            <a:r>
              <a:rPr lang="en-GB" sz="1800" dirty="0">
                <a:latin typeface="Comic Sans MS" pitchFamily="66" charset="0"/>
              </a:rPr>
              <a:t>allows us to check that our answer is sensible.</a:t>
            </a:r>
          </a:p>
          <a:p>
            <a:endParaRPr lang="en-GB" dirty="0"/>
          </a:p>
        </p:txBody>
      </p:sp>
      <p:sp>
        <p:nvSpPr>
          <p:cNvPr id="5" name="Rectangle 14"/>
          <p:cNvSpPr>
            <a:spLocks noChangeArrowheads="1"/>
          </p:cNvSpPr>
          <p:nvPr/>
        </p:nvSpPr>
        <p:spPr bwMode="auto">
          <a:xfrm>
            <a:off x="346075" y="2636912"/>
            <a:ext cx="8385175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r>
              <a:rPr lang="en-GB" b="1" dirty="0">
                <a:solidFill>
                  <a:srgbClr val="FFFF00"/>
                </a:solidFill>
                <a:cs typeface="Times New Roman" pitchFamily="18" charset="0"/>
              </a:rPr>
              <a:t>Example </a:t>
            </a:r>
            <a:r>
              <a:rPr lang="en-GB" b="1" dirty="0" smtClean="0">
                <a:solidFill>
                  <a:srgbClr val="FFFF00"/>
                </a:solidFill>
                <a:cs typeface="Times New Roman" pitchFamily="18" charset="0"/>
              </a:rPr>
              <a:t>1 	</a:t>
            </a:r>
            <a:r>
              <a:rPr lang="en-GB" sz="1800" dirty="0" smtClean="0">
                <a:solidFill>
                  <a:srgbClr val="FFFF00"/>
                </a:solidFill>
                <a:cs typeface="Times New Roman" pitchFamily="18" charset="0"/>
              </a:rPr>
              <a:t>Tickets </a:t>
            </a:r>
            <a:r>
              <a:rPr lang="en-GB" sz="1800" dirty="0">
                <a:solidFill>
                  <a:srgbClr val="FFFF00"/>
                </a:solidFill>
                <a:cs typeface="Times New Roman" pitchFamily="18" charset="0"/>
              </a:rPr>
              <a:t>for a concert were sold over 4 days. </a:t>
            </a:r>
            <a:endParaRPr lang="en-GB" sz="1800" dirty="0" smtClean="0">
              <a:solidFill>
                <a:srgbClr val="FFFF00"/>
              </a:solidFill>
              <a:cs typeface="Times New Roman" pitchFamily="18" charset="0"/>
            </a:endParaRPr>
          </a:p>
          <a:p>
            <a:r>
              <a:rPr lang="en-GB" sz="1800" dirty="0" smtClean="0">
                <a:solidFill>
                  <a:srgbClr val="FFFF00"/>
                </a:solidFill>
                <a:cs typeface="Times New Roman" pitchFamily="18" charset="0"/>
              </a:rPr>
              <a:t>	</a:t>
            </a:r>
            <a:r>
              <a:rPr lang="en-GB" sz="1800" dirty="0" smtClean="0">
                <a:solidFill>
                  <a:srgbClr val="FFFF00"/>
                </a:solidFill>
                <a:cs typeface="Times New Roman" pitchFamily="18" charset="0"/>
              </a:rPr>
              <a:t>	</a:t>
            </a:r>
            <a:r>
              <a:rPr lang="en-GB" sz="1800" dirty="0" smtClean="0">
                <a:solidFill>
                  <a:srgbClr val="FFFF00"/>
                </a:solidFill>
                <a:cs typeface="Times New Roman" pitchFamily="18" charset="0"/>
              </a:rPr>
              <a:t>The </a:t>
            </a:r>
            <a:r>
              <a:rPr lang="en-GB" sz="1800" dirty="0">
                <a:solidFill>
                  <a:srgbClr val="FFFF00"/>
                </a:solidFill>
                <a:cs typeface="Times New Roman" pitchFamily="18" charset="0"/>
              </a:rPr>
              <a:t>number of tickets sold each day was recorded in the table below.  </a:t>
            </a:r>
            <a:r>
              <a:rPr lang="en-GB" sz="1800" dirty="0" smtClean="0">
                <a:solidFill>
                  <a:srgbClr val="FFFF00"/>
                </a:solidFill>
                <a:cs typeface="Times New Roman" pitchFamily="18" charset="0"/>
              </a:rPr>
              <a:t>		How </a:t>
            </a:r>
            <a:r>
              <a:rPr lang="en-GB" sz="1800" dirty="0">
                <a:solidFill>
                  <a:srgbClr val="FFFF00"/>
                </a:solidFill>
                <a:cs typeface="Times New Roman" pitchFamily="18" charset="0"/>
              </a:rPr>
              <a:t>many tickets were sold in total?</a:t>
            </a:r>
            <a:endParaRPr lang="en-GB" sz="1800" dirty="0">
              <a:solidFill>
                <a:srgbClr val="FFFF00"/>
              </a:solidFill>
            </a:endParaRPr>
          </a:p>
          <a:p>
            <a:pPr eaLnBrk="0" hangingPunct="0"/>
            <a:endParaRPr lang="en-GB" dirty="0">
              <a:solidFill>
                <a:srgbClr val="FFFF00"/>
              </a:solidFill>
            </a:endParaRPr>
          </a:p>
        </p:txBody>
      </p:sp>
      <p:graphicFrame>
        <p:nvGraphicFramePr>
          <p:cNvPr id="10" name="Group 71"/>
          <p:cNvGraphicFramePr>
            <a:graphicFrameLocks noGrp="1"/>
          </p:cNvGraphicFramePr>
          <p:nvPr/>
        </p:nvGraphicFramePr>
        <p:xfrm>
          <a:off x="2308423" y="3861048"/>
          <a:ext cx="6296025" cy="815023"/>
        </p:xfrm>
        <a:graphic>
          <a:graphicData uri="http://schemas.openxmlformats.org/drawingml/2006/table">
            <a:tbl>
              <a:tblPr/>
              <a:tblGrid>
                <a:gridCol w="1549400"/>
                <a:gridCol w="1549400"/>
                <a:gridCol w="1735138"/>
                <a:gridCol w="1462087"/>
              </a:tblGrid>
              <a:tr h="4492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Monday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Tuesday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Wednesday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Thursday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6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486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205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197</a:t>
                      </a:r>
                      <a:endParaRPr kumimoji="0" lang="en-GB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321</a:t>
                      </a:r>
                      <a:endParaRPr kumimoji="0" lang="en-GB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Rectangle 68"/>
          <p:cNvSpPr>
            <a:spLocks noChangeArrowheads="1"/>
          </p:cNvSpPr>
          <p:nvPr/>
        </p:nvSpPr>
        <p:spPr bwMode="auto">
          <a:xfrm>
            <a:off x="179512" y="4831992"/>
            <a:ext cx="2001835" cy="1477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ctr"/>
            <a:r>
              <a:rPr lang="en-GB" sz="1800" b="1" dirty="0" smtClean="0">
                <a:solidFill>
                  <a:srgbClr val="FFFF00"/>
                </a:solidFill>
              </a:rPr>
              <a:t>Calculation:</a:t>
            </a:r>
            <a:r>
              <a:rPr lang="en-GB" sz="1800" dirty="0" smtClean="0">
                <a:solidFill>
                  <a:srgbClr val="FFFF00"/>
                </a:solidFill>
              </a:rPr>
              <a:t>  </a:t>
            </a:r>
            <a:r>
              <a:rPr lang="en-GB" sz="1800" dirty="0" smtClean="0">
                <a:solidFill>
                  <a:srgbClr val="FFFF00"/>
                </a:solidFill>
              </a:rPr>
              <a:t>486</a:t>
            </a:r>
            <a:endParaRPr lang="en-GB" sz="1800" dirty="0">
              <a:solidFill>
                <a:srgbClr val="FFFF00"/>
              </a:solidFill>
            </a:endParaRPr>
          </a:p>
          <a:p>
            <a:pPr algn="ctr"/>
            <a:r>
              <a:rPr lang="en-GB" sz="1800" dirty="0">
                <a:solidFill>
                  <a:srgbClr val="FFFF00"/>
                </a:solidFill>
              </a:rPr>
              <a:t>   	  </a:t>
            </a:r>
            <a:r>
              <a:rPr lang="en-GB" sz="1800" dirty="0" smtClean="0">
                <a:solidFill>
                  <a:srgbClr val="FFFF00"/>
                </a:solidFill>
              </a:rPr>
              <a:t>      </a:t>
            </a:r>
            <a:r>
              <a:rPr lang="en-GB" sz="1800" dirty="0">
                <a:solidFill>
                  <a:srgbClr val="FFFF00"/>
                </a:solidFill>
              </a:rPr>
              <a:t>205</a:t>
            </a:r>
          </a:p>
          <a:p>
            <a:pPr algn="ctr"/>
            <a:r>
              <a:rPr lang="en-GB" sz="1800" dirty="0">
                <a:solidFill>
                  <a:srgbClr val="FFFF00"/>
                </a:solidFill>
              </a:rPr>
              <a:t>   	   </a:t>
            </a:r>
            <a:r>
              <a:rPr lang="en-GB" sz="1800" dirty="0" smtClean="0">
                <a:solidFill>
                  <a:srgbClr val="FFFF00"/>
                </a:solidFill>
              </a:rPr>
              <a:t>    197</a:t>
            </a:r>
            <a:endParaRPr lang="en-GB" sz="1800" dirty="0">
              <a:solidFill>
                <a:srgbClr val="FFFF00"/>
              </a:solidFill>
            </a:endParaRPr>
          </a:p>
          <a:p>
            <a:pPr algn="ctr"/>
            <a:r>
              <a:rPr lang="en-GB" sz="1800" dirty="0">
                <a:solidFill>
                  <a:srgbClr val="FFFF00"/>
                </a:solidFill>
              </a:rPr>
              <a:t>               </a:t>
            </a:r>
            <a:r>
              <a:rPr lang="en-GB" sz="1800" dirty="0" smtClean="0">
                <a:solidFill>
                  <a:srgbClr val="FFFF00"/>
                </a:solidFill>
              </a:rPr>
              <a:t>    +  </a:t>
            </a:r>
            <a:r>
              <a:rPr lang="en-GB" sz="1800" u="sng" dirty="0" smtClean="0">
                <a:solidFill>
                  <a:srgbClr val="FFFF00"/>
                </a:solidFill>
              </a:rPr>
              <a:t>321</a:t>
            </a:r>
            <a:endParaRPr lang="en-GB" sz="1800" u="sng" dirty="0">
              <a:solidFill>
                <a:srgbClr val="FFFF00"/>
              </a:solidFill>
            </a:endParaRPr>
          </a:p>
          <a:p>
            <a:pPr algn="ctr"/>
            <a:r>
              <a:rPr lang="en-GB" sz="1800" dirty="0">
                <a:solidFill>
                  <a:srgbClr val="FFFF00"/>
                </a:solidFill>
              </a:rPr>
              <a:t>               </a:t>
            </a:r>
            <a:r>
              <a:rPr lang="en-GB" sz="1800" dirty="0" smtClean="0">
                <a:solidFill>
                  <a:srgbClr val="FFFF00"/>
                </a:solidFill>
              </a:rPr>
              <a:t> </a:t>
            </a:r>
            <a:r>
              <a:rPr lang="en-GB" sz="1800" dirty="0" smtClean="0">
                <a:solidFill>
                  <a:srgbClr val="FFFF00"/>
                </a:solidFill>
              </a:rPr>
              <a:t>     </a:t>
            </a:r>
            <a:r>
              <a:rPr lang="en-GB" sz="1800" dirty="0" smtClean="0">
                <a:solidFill>
                  <a:srgbClr val="FFFF00"/>
                </a:solidFill>
              </a:rPr>
              <a:t>1209</a:t>
            </a:r>
            <a:endParaRPr lang="en-GB" sz="1800" dirty="0">
              <a:solidFill>
                <a:srgbClr val="FFFF00"/>
              </a:solidFill>
            </a:endParaRPr>
          </a:p>
        </p:txBody>
      </p:sp>
      <p:sp>
        <p:nvSpPr>
          <p:cNvPr id="8" name="Rectangle 68"/>
          <p:cNvSpPr>
            <a:spLocks noChangeArrowheads="1"/>
          </p:cNvSpPr>
          <p:nvPr/>
        </p:nvSpPr>
        <p:spPr bwMode="auto">
          <a:xfrm>
            <a:off x="3210707" y="5517232"/>
            <a:ext cx="412965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/>
            <a:r>
              <a:rPr lang="en-GB" sz="1800" b="1" dirty="0">
                <a:solidFill>
                  <a:srgbClr val="FFFF00"/>
                </a:solidFill>
              </a:rPr>
              <a:t>Estimate </a:t>
            </a:r>
            <a:r>
              <a:rPr lang="en-GB" sz="1800" dirty="0">
                <a:solidFill>
                  <a:srgbClr val="FFFF00"/>
                </a:solidFill>
              </a:rPr>
              <a:t>= 500 + 200 + 200 + 300 = </a:t>
            </a:r>
            <a:r>
              <a:rPr lang="en-GB" sz="1800" dirty="0" smtClean="0">
                <a:solidFill>
                  <a:srgbClr val="FFFF00"/>
                </a:solidFill>
              </a:rPr>
              <a:t>1200</a:t>
            </a:r>
            <a:endParaRPr lang="en-GB" sz="1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3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3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2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2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2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2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  <p:bldP spid="4" grpId="0" build="allAtOnce" animBg="1"/>
      <p:bldP spid="5" grpId="0" build="allAtOnce"/>
      <p:bldP spid="7" grpId="0" uiExpand="1" build="p"/>
      <p:bldP spid="8" grpId="0" build="allAtOnce"/>
    </p:bldLst>
  </p:timing>
</p:sld>
</file>

<file path=ppt/theme/theme1.xml><?xml version="1.0" encoding="utf-8"?>
<a:theme xmlns:a="http://schemas.openxmlformats.org/drawingml/2006/main" name="Technology">
  <a:themeElements>
    <a:clrScheme name="Technology 2">
      <a:dk1>
        <a:srgbClr val="000000"/>
      </a:dk1>
      <a:lt1>
        <a:srgbClr val="609494"/>
      </a:lt1>
      <a:dk2>
        <a:srgbClr val="FFC545"/>
      </a:dk2>
      <a:lt2>
        <a:srgbClr val="476F6E"/>
      </a:lt2>
      <a:accent1>
        <a:srgbClr val="FFFFCC"/>
      </a:accent1>
      <a:accent2>
        <a:srgbClr val="FF9900"/>
      </a:accent2>
      <a:accent3>
        <a:srgbClr val="B6C8C8"/>
      </a:accent3>
      <a:accent4>
        <a:srgbClr val="000000"/>
      </a:accent4>
      <a:accent5>
        <a:srgbClr val="FFFFE2"/>
      </a:accent5>
      <a:accent6>
        <a:srgbClr val="E78A00"/>
      </a:accent6>
      <a:hlink>
        <a:srgbClr val="3E7D7C"/>
      </a:hlink>
      <a:folHlink>
        <a:srgbClr val="99CCCC"/>
      </a:folHlink>
    </a:clrScheme>
    <a:fontScheme name="Technology">
      <a:majorFont>
        <a:latin typeface="Impact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Technology 1">
        <a:dk1>
          <a:srgbClr val="264D4C"/>
        </a:dk1>
        <a:lt1>
          <a:srgbClr val="F8F8F8"/>
        </a:lt1>
        <a:dk2>
          <a:srgbClr val="336666"/>
        </a:dk2>
        <a:lt2>
          <a:srgbClr val="FFFFCC"/>
        </a:lt2>
        <a:accent1>
          <a:srgbClr val="C0C0C0"/>
        </a:accent1>
        <a:accent2>
          <a:srgbClr val="FF9900"/>
        </a:accent2>
        <a:accent3>
          <a:srgbClr val="ADB8B8"/>
        </a:accent3>
        <a:accent4>
          <a:srgbClr val="D4D4D4"/>
        </a:accent4>
        <a:accent5>
          <a:srgbClr val="DCDCDC"/>
        </a:accent5>
        <a:accent6>
          <a:srgbClr val="E78A00"/>
        </a:accent6>
        <a:hlink>
          <a:srgbClr val="FFCC00"/>
        </a:hlink>
        <a:folHlink>
          <a:srgbClr val="99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chnology 2">
        <a:dk1>
          <a:srgbClr val="000000"/>
        </a:dk1>
        <a:lt1>
          <a:srgbClr val="609494"/>
        </a:lt1>
        <a:dk2>
          <a:srgbClr val="FFC545"/>
        </a:dk2>
        <a:lt2>
          <a:srgbClr val="476F6E"/>
        </a:lt2>
        <a:accent1>
          <a:srgbClr val="FFFFCC"/>
        </a:accent1>
        <a:accent2>
          <a:srgbClr val="FF9900"/>
        </a:accent2>
        <a:accent3>
          <a:srgbClr val="B6C8C8"/>
        </a:accent3>
        <a:accent4>
          <a:srgbClr val="000000"/>
        </a:accent4>
        <a:accent5>
          <a:srgbClr val="FFFFE2"/>
        </a:accent5>
        <a:accent6>
          <a:srgbClr val="E78A00"/>
        </a:accent6>
        <a:hlink>
          <a:srgbClr val="3E7D7C"/>
        </a:hlink>
        <a:folHlink>
          <a:srgbClr val="99CC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chnology 3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C0C0C0"/>
        </a:accent1>
        <a:accent2>
          <a:srgbClr val="F8F8F8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E1E1E1"/>
        </a:accent6>
        <a:hlink>
          <a:srgbClr val="4D4D4D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452</TotalTime>
  <Words>54</Words>
  <Application>Microsoft Office PowerPoint</Application>
  <PresentationFormat>On-screen Show (4:3)</PresentationFormat>
  <Paragraphs>20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Technology</vt:lpstr>
      <vt:lpstr>Slide 1</vt:lpstr>
    </vt:vector>
  </TitlesOfParts>
  <Company>Falkirk Council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EQUATIONS  Adding and subtracting fron each side</dc:title>
  <dc:creator>Education Services</dc:creator>
  <cp:lastModifiedBy>stalljam01</cp:lastModifiedBy>
  <cp:revision>69</cp:revision>
  <dcterms:created xsi:type="dcterms:W3CDTF">2003-06-26T13:26:14Z</dcterms:created>
  <dcterms:modified xsi:type="dcterms:W3CDTF">2011-08-08T19:39:11Z</dcterms:modified>
</cp:coreProperties>
</file>