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304" r:id="rId3"/>
    <p:sldId id="288" r:id="rId4"/>
    <p:sldId id="305" r:id="rId5"/>
    <p:sldId id="303" r:id="rId6"/>
    <p:sldId id="306" r:id="rId7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-10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7716063" cy="7771606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2267744" y="398055"/>
            <a:ext cx="48965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Addition </a:t>
            </a:r>
            <a:r>
              <a:rPr lang="en-GB" sz="3200" b="1" dirty="0">
                <a:solidFill>
                  <a:srgbClr val="FFFF00"/>
                </a:solidFill>
              </a:rPr>
              <a:t>and Subtraction</a:t>
            </a:r>
          </a:p>
        </p:txBody>
      </p:sp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875" y="1100138"/>
            <a:ext cx="1189278" cy="1248742"/>
          </a:xfrm>
          <a:prstGeom prst="rect">
            <a:avLst/>
          </a:prstGeom>
          <a:noFill/>
        </p:spPr>
      </p:pic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346075" y="2649686"/>
            <a:ext cx="83851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Written </a:t>
            </a:r>
            <a:r>
              <a:rPr lang="en-GB" b="1" dirty="0" smtClean="0">
                <a:solidFill>
                  <a:srgbClr val="FFFF00"/>
                </a:solidFill>
              </a:rPr>
              <a:t>Method</a:t>
            </a:r>
            <a:endParaRPr lang="en-GB" dirty="0">
              <a:solidFill>
                <a:srgbClr val="FFFF00"/>
              </a:solidFill>
            </a:endParaRPr>
          </a:p>
          <a:p>
            <a:r>
              <a:rPr lang="en-GB" sz="1800" dirty="0">
                <a:solidFill>
                  <a:srgbClr val="FFFF00"/>
                </a:solidFill>
              </a:rPr>
              <a:t>When adding numbers, ensure that the numbers are lined up according to place value.  </a:t>
            </a:r>
            <a:endParaRPr lang="en-GB" sz="1800" dirty="0" smtClean="0">
              <a:solidFill>
                <a:srgbClr val="FFFF00"/>
              </a:solidFill>
            </a:endParaRPr>
          </a:p>
        </p:txBody>
      </p:sp>
      <p:sp>
        <p:nvSpPr>
          <p:cNvPr id="5" name="AutoShape 74"/>
          <p:cNvSpPr>
            <a:spLocks noChangeArrowheads="1"/>
          </p:cNvSpPr>
          <p:nvPr/>
        </p:nvSpPr>
        <p:spPr bwMode="auto">
          <a:xfrm>
            <a:off x="3318421" y="1164779"/>
            <a:ext cx="4853979" cy="968077"/>
          </a:xfrm>
          <a:prstGeom prst="wedgeRectCallout">
            <a:avLst>
              <a:gd name="adj1" fmla="val -80953"/>
              <a:gd name="adj2" fmla="val -361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solidFill>
                  <a:schemeClr val="accent4"/>
                </a:solidFill>
                <a:latin typeface="Comic Sans MS" pitchFamily="66" charset="0"/>
              </a:rPr>
              <a:t>There are a number of useful mental strategies for addition and subtraction, however we would prefer a written method.</a:t>
            </a:r>
            <a:endParaRPr lang="en-GB" sz="1800" dirty="0">
              <a:solidFill>
                <a:schemeClr val="accent4"/>
              </a:solidFill>
            </a:endParaRPr>
          </a:p>
        </p:txBody>
      </p:sp>
      <p:sp>
        <p:nvSpPr>
          <p:cNvPr id="6" name="Rectangle 75"/>
          <p:cNvSpPr>
            <a:spLocks noChangeArrowheads="1"/>
          </p:cNvSpPr>
          <p:nvPr/>
        </p:nvSpPr>
        <p:spPr bwMode="auto">
          <a:xfrm>
            <a:off x="363538" y="3789040"/>
            <a:ext cx="79528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	</a:t>
            </a:r>
            <a:r>
              <a:rPr lang="en-GB" sz="1800" dirty="0" smtClean="0">
                <a:solidFill>
                  <a:srgbClr val="FFFF00"/>
                </a:solidFill>
              </a:rPr>
              <a:t>Add 3049 and 587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9" name="Rectangle 75"/>
          <p:cNvSpPr>
            <a:spLocks noChangeArrowheads="1"/>
          </p:cNvSpPr>
          <p:nvPr/>
        </p:nvSpPr>
        <p:spPr bwMode="auto">
          <a:xfrm>
            <a:off x="395536" y="4584755"/>
            <a:ext cx="1175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Becomes</a:t>
            </a:r>
            <a:r>
              <a:rPr lang="en-GB" sz="1800" u="sng" dirty="0" smtClean="0">
                <a:solidFill>
                  <a:srgbClr val="FFFF00"/>
                </a:solidFill>
              </a:rPr>
              <a:t> </a:t>
            </a:r>
            <a:endParaRPr lang="en-GB" sz="1800" u="sng" dirty="0" smtClean="0">
              <a:solidFill>
                <a:srgbClr val="FFFF0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763688" y="4630256"/>
          <a:ext cx="1371600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4" grpId="0" build="allAtOnce"/>
      <p:bldP spid="5" grpId="0" uiExpand="1" build="allAtOnce" animBg="1"/>
      <p:bldP spid="6" grpId="0" build="allAtOnce"/>
      <p:bldP spid="9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2267744" y="398055"/>
            <a:ext cx="48965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Addition </a:t>
            </a:r>
            <a:r>
              <a:rPr lang="en-GB" sz="3200" b="1" dirty="0">
                <a:solidFill>
                  <a:srgbClr val="FFFF00"/>
                </a:solidFill>
              </a:rPr>
              <a:t>and Subtraction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9552" y="1988840"/>
          <a:ext cx="1371600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76864" y="1988840"/>
          <a:ext cx="1371600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76056" y="1965960"/>
          <a:ext cx="1371600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771800" y="1988840"/>
          <a:ext cx="1371600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AutoShape 80"/>
          <p:cNvSpPr>
            <a:spLocks noChangeArrowheads="1"/>
          </p:cNvSpPr>
          <p:nvPr/>
        </p:nvSpPr>
        <p:spPr bwMode="auto">
          <a:xfrm>
            <a:off x="539552" y="3933056"/>
            <a:ext cx="914400" cy="648072"/>
          </a:xfrm>
          <a:prstGeom prst="cloudCallout">
            <a:avLst>
              <a:gd name="adj1" fmla="val -43403"/>
              <a:gd name="adj2" fmla="val 138426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>
                <a:solidFill>
                  <a:schemeClr val="accent4"/>
                </a:solidFill>
                <a:latin typeface="Comic Sans MS" pitchFamily="66" charset="0"/>
              </a:rPr>
              <a:t>7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 </a:t>
            </a:r>
            <a:r>
              <a:rPr lang="en-GB" sz="1200" dirty="0">
                <a:solidFill>
                  <a:schemeClr val="accent4"/>
                </a:solidFill>
                <a:latin typeface="Comic Sans MS" pitchFamily="66" charset="0"/>
              </a:rPr>
              <a:t>+ 9 = 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16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10" name="Rectangle 75"/>
          <p:cNvSpPr>
            <a:spLocks noChangeArrowheads="1"/>
          </p:cNvSpPr>
          <p:nvPr/>
        </p:nvSpPr>
        <p:spPr bwMode="auto">
          <a:xfrm>
            <a:off x="515938" y="1170910"/>
            <a:ext cx="79528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Start at right hand side </a:t>
            </a:r>
            <a:r>
              <a:rPr lang="en-GB" sz="1800" dirty="0" smtClean="0">
                <a:solidFill>
                  <a:srgbClr val="FFFF00"/>
                </a:solidFill>
              </a:rPr>
              <a:t>- write down “units” - carry “tens”.</a:t>
            </a:r>
          </a:p>
        </p:txBody>
      </p:sp>
      <p:sp>
        <p:nvSpPr>
          <p:cNvPr id="11" name="AutoShape 81"/>
          <p:cNvSpPr>
            <a:spLocks noChangeArrowheads="1"/>
          </p:cNvSpPr>
          <p:nvPr/>
        </p:nvSpPr>
        <p:spPr bwMode="auto">
          <a:xfrm>
            <a:off x="2843808" y="3933056"/>
            <a:ext cx="914400" cy="720080"/>
          </a:xfrm>
          <a:prstGeom prst="cloudCallout">
            <a:avLst>
              <a:gd name="adj1" fmla="val -52259"/>
              <a:gd name="adj2" fmla="val 12963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4+8+1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= 13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12" name="AutoShape 82"/>
          <p:cNvSpPr>
            <a:spLocks noChangeArrowheads="1"/>
          </p:cNvSpPr>
          <p:nvPr/>
        </p:nvSpPr>
        <p:spPr bwMode="auto">
          <a:xfrm>
            <a:off x="5148064" y="3933056"/>
            <a:ext cx="942057" cy="720080"/>
          </a:xfrm>
          <a:prstGeom prst="cloudCallout">
            <a:avLst>
              <a:gd name="adj1" fmla="val -51787"/>
              <a:gd name="adj2" fmla="val 12963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>
                <a:solidFill>
                  <a:schemeClr val="accent4"/>
                </a:solidFill>
                <a:latin typeface="Comic Sans MS" pitchFamily="66" charset="0"/>
              </a:rPr>
              <a:t>0+5+1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= 6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13" name="AutoShape 83"/>
          <p:cNvSpPr>
            <a:spLocks noChangeArrowheads="1"/>
          </p:cNvSpPr>
          <p:nvPr/>
        </p:nvSpPr>
        <p:spPr bwMode="auto">
          <a:xfrm>
            <a:off x="7380312" y="3933056"/>
            <a:ext cx="914400" cy="720080"/>
          </a:xfrm>
          <a:prstGeom prst="cloudCallout">
            <a:avLst>
              <a:gd name="adj1" fmla="val -49306"/>
              <a:gd name="adj2" fmla="val 128704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>
                <a:solidFill>
                  <a:schemeClr val="accent4"/>
                </a:solidFill>
                <a:latin typeface="Comic Sans MS" pitchFamily="66" charset="0"/>
              </a:rPr>
              <a:t>3 + 0 = 3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14" name="Line 77"/>
          <p:cNvSpPr>
            <a:spLocks noChangeShapeType="1"/>
          </p:cNvSpPr>
          <p:nvPr/>
        </p:nvSpPr>
        <p:spPr bwMode="auto">
          <a:xfrm flipV="1">
            <a:off x="1781646" y="4509119"/>
            <a:ext cx="846138" cy="0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15" name="Line 77"/>
          <p:cNvSpPr>
            <a:spLocks noChangeShapeType="1"/>
          </p:cNvSpPr>
          <p:nvPr/>
        </p:nvSpPr>
        <p:spPr bwMode="auto">
          <a:xfrm flipV="1">
            <a:off x="6390158" y="4437112"/>
            <a:ext cx="846138" cy="0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16" name="Line 77"/>
          <p:cNvSpPr>
            <a:spLocks noChangeShapeType="1"/>
          </p:cNvSpPr>
          <p:nvPr/>
        </p:nvSpPr>
        <p:spPr bwMode="auto">
          <a:xfrm flipV="1">
            <a:off x="4085902" y="4437112"/>
            <a:ext cx="846138" cy="0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 animBg="1"/>
      <p:bldP spid="10" grpId="0" build="allAtOnce"/>
      <p:bldP spid="11" grpId="0" build="allAtOnce" animBg="1"/>
      <p:bldP spid="12" grpId="0" build="allAtOnce" animBg="1"/>
      <p:bldP spid="13" grpId="0" build="allAtOnce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139"/>
          <p:cNvGraphicFramePr>
            <a:graphicFrameLocks/>
          </p:cNvGraphicFramePr>
          <p:nvPr/>
        </p:nvGraphicFramePr>
        <p:xfrm>
          <a:off x="1547664" y="3123808"/>
          <a:ext cx="1041400" cy="1097280"/>
        </p:xfrm>
        <a:graphic>
          <a:graphicData uri="http://schemas.openxmlformats.org/drawingml/2006/table">
            <a:tbl>
              <a:tblPr/>
              <a:tblGrid>
                <a:gridCol w="208280"/>
                <a:gridCol w="208280"/>
                <a:gridCol w="208280"/>
                <a:gridCol w="208280"/>
                <a:gridCol w="208280"/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267744" y="428833"/>
            <a:ext cx="43204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FF00"/>
                </a:solidFill>
              </a:rPr>
              <a:t>Addition </a:t>
            </a:r>
            <a:r>
              <a:rPr lang="en-GB" sz="2800" b="1" dirty="0">
                <a:solidFill>
                  <a:srgbClr val="FFFF00"/>
                </a:solidFill>
              </a:rPr>
              <a:t>and Subtraction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54106" y="2276872"/>
            <a:ext cx="30123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b="1" dirty="0" smtClean="0">
                <a:solidFill>
                  <a:srgbClr val="FFFF00"/>
                </a:solidFill>
              </a:rPr>
              <a:t>Example 1 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4590 – 387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507305" y="1178168"/>
            <a:ext cx="83851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Written </a:t>
            </a:r>
            <a:r>
              <a:rPr lang="en-GB" b="1" dirty="0" smtClean="0">
                <a:solidFill>
                  <a:srgbClr val="FFFF00"/>
                </a:solidFill>
              </a:rPr>
              <a:t>Method</a:t>
            </a:r>
            <a:endParaRPr lang="en-GB" dirty="0">
              <a:solidFill>
                <a:srgbClr val="FFFF00"/>
              </a:solidFill>
            </a:endParaRPr>
          </a:p>
          <a:p>
            <a:r>
              <a:rPr lang="en-GB" sz="1800" dirty="0">
                <a:solidFill>
                  <a:srgbClr val="FFFF00"/>
                </a:solidFill>
              </a:rPr>
              <a:t>When </a:t>
            </a:r>
            <a:r>
              <a:rPr lang="en-GB" sz="1800" dirty="0" smtClean="0">
                <a:solidFill>
                  <a:srgbClr val="FFFF00"/>
                </a:solidFill>
              </a:rPr>
              <a:t>subtracting, </a:t>
            </a:r>
            <a:r>
              <a:rPr lang="en-GB" sz="1800" dirty="0">
                <a:solidFill>
                  <a:srgbClr val="FFFF00"/>
                </a:solidFill>
              </a:rPr>
              <a:t>ensure that the numbers are lined up according to place value.  </a:t>
            </a:r>
            <a:endParaRPr lang="en-GB" sz="1800" dirty="0" smtClean="0">
              <a:solidFill>
                <a:srgbClr val="FFFF00"/>
              </a:solidFill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67544" y="3491716"/>
            <a:ext cx="10438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</a:rPr>
              <a:t>Becomes</a:t>
            </a:r>
            <a:endParaRPr lang="en-GB" sz="1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6" grpId="0" build="allAtOnce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2267744" y="398055"/>
            <a:ext cx="48965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Addition </a:t>
            </a:r>
            <a:r>
              <a:rPr lang="en-GB" sz="3200" b="1" dirty="0">
                <a:solidFill>
                  <a:srgbClr val="FFFF00"/>
                </a:solidFill>
              </a:rPr>
              <a:t>and Subtraction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9552" y="1988840"/>
          <a:ext cx="164592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457200"/>
                <a:gridCol w="457200"/>
                <a:gridCol w="45720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AutoShape 80"/>
          <p:cNvSpPr>
            <a:spLocks noChangeArrowheads="1"/>
          </p:cNvSpPr>
          <p:nvPr/>
        </p:nvSpPr>
        <p:spPr bwMode="auto">
          <a:xfrm>
            <a:off x="705272" y="3933056"/>
            <a:ext cx="914400" cy="648072"/>
          </a:xfrm>
          <a:prstGeom prst="cloudCallout">
            <a:avLst>
              <a:gd name="adj1" fmla="val -43403"/>
              <a:gd name="adj2" fmla="val 138426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10 - 7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 </a:t>
            </a:r>
            <a:r>
              <a:rPr lang="en-GB" sz="1200" dirty="0">
                <a:solidFill>
                  <a:schemeClr val="accent4"/>
                </a:solidFill>
                <a:latin typeface="Comic Sans MS" pitchFamily="66" charset="0"/>
              </a:rPr>
              <a:t>= 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3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10" name="Rectangle 75"/>
          <p:cNvSpPr>
            <a:spLocks noChangeArrowheads="1"/>
          </p:cNvSpPr>
          <p:nvPr/>
        </p:nvSpPr>
        <p:spPr bwMode="auto">
          <a:xfrm>
            <a:off x="515938" y="1170910"/>
            <a:ext cx="79528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Start at right hand side </a:t>
            </a:r>
            <a:r>
              <a:rPr lang="en-GB" sz="1800" dirty="0" smtClean="0">
                <a:solidFill>
                  <a:srgbClr val="FFFF00"/>
                </a:solidFill>
              </a:rPr>
              <a:t>– subtract if possible – “borrow”  from the left if necessary.</a:t>
            </a:r>
          </a:p>
        </p:txBody>
      </p:sp>
      <p:sp>
        <p:nvSpPr>
          <p:cNvPr id="11" name="AutoShape 81"/>
          <p:cNvSpPr>
            <a:spLocks noChangeArrowheads="1"/>
          </p:cNvSpPr>
          <p:nvPr/>
        </p:nvSpPr>
        <p:spPr bwMode="auto">
          <a:xfrm>
            <a:off x="3275856" y="3933056"/>
            <a:ext cx="914400" cy="720080"/>
          </a:xfrm>
          <a:prstGeom prst="cloudCallout">
            <a:avLst>
              <a:gd name="adj1" fmla="val -52259"/>
              <a:gd name="adj2" fmla="val 12963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8 - 8 = 0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13" name="AutoShape 83"/>
          <p:cNvSpPr>
            <a:spLocks noChangeArrowheads="1"/>
          </p:cNvSpPr>
          <p:nvPr/>
        </p:nvSpPr>
        <p:spPr bwMode="auto">
          <a:xfrm>
            <a:off x="6012160" y="3933056"/>
            <a:ext cx="914400" cy="720080"/>
          </a:xfrm>
          <a:prstGeom prst="cloudCallout">
            <a:avLst>
              <a:gd name="adj1" fmla="val -49306"/>
              <a:gd name="adj2" fmla="val 128704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5 - 3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 </a:t>
            </a:r>
            <a:r>
              <a:rPr lang="en-GB" sz="1200" dirty="0">
                <a:solidFill>
                  <a:schemeClr val="accent4"/>
                </a:solidFill>
                <a:latin typeface="Comic Sans MS" pitchFamily="66" charset="0"/>
              </a:rPr>
              <a:t>= 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2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14" name="Line 77"/>
          <p:cNvSpPr>
            <a:spLocks noChangeShapeType="1"/>
          </p:cNvSpPr>
          <p:nvPr/>
        </p:nvSpPr>
        <p:spPr bwMode="auto">
          <a:xfrm flipV="1">
            <a:off x="2141686" y="4509119"/>
            <a:ext cx="846138" cy="0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15" name="Line 77"/>
          <p:cNvSpPr>
            <a:spLocks noChangeShapeType="1"/>
          </p:cNvSpPr>
          <p:nvPr/>
        </p:nvSpPr>
        <p:spPr bwMode="auto">
          <a:xfrm flipV="1">
            <a:off x="4644008" y="4501507"/>
            <a:ext cx="846138" cy="0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17" name="Line 77"/>
          <p:cNvSpPr>
            <a:spLocks noChangeShapeType="1"/>
          </p:cNvSpPr>
          <p:nvPr/>
        </p:nvSpPr>
        <p:spPr bwMode="auto">
          <a:xfrm flipV="1">
            <a:off x="1403648" y="2492896"/>
            <a:ext cx="216024" cy="72008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non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044944" y="1988840"/>
          <a:ext cx="164592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457200"/>
                <a:gridCol w="457200"/>
                <a:gridCol w="45720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30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724128" y="1960240"/>
          <a:ext cx="164592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457200"/>
                <a:gridCol w="457200"/>
                <a:gridCol w="45720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30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1331640" y="1988840"/>
            <a:ext cx="3385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8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91680" y="2420888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baseline="30000" dirty="0" smtClean="0">
                <a:solidFill>
                  <a:srgbClr val="FFFF00"/>
                </a:solidFill>
                <a:cs typeface="Times New Roman" pitchFamily="18" charset="0"/>
              </a:rPr>
              <a:t>1</a:t>
            </a:r>
            <a:endParaRPr lang="en-US" sz="1800" b="1" baseline="30000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2" name="Line 77"/>
          <p:cNvSpPr>
            <a:spLocks noChangeShapeType="1"/>
          </p:cNvSpPr>
          <p:nvPr/>
        </p:nvSpPr>
        <p:spPr bwMode="auto">
          <a:xfrm flipV="1">
            <a:off x="3923928" y="2492896"/>
            <a:ext cx="216024" cy="72008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non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23" name="Line 77"/>
          <p:cNvSpPr>
            <a:spLocks noChangeShapeType="1"/>
          </p:cNvSpPr>
          <p:nvPr/>
        </p:nvSpPr>
        <p:spPr bwMode="auto">
          <a:xfrm flipV="1">
            <a:off x="6588224" y="2492896"/>
            <a:ext cx="216024" cy="72008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non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 rot="10800000" flipV="1">
            <a:off x="1785174" y="3090446"/>
            <a:ext cx="3385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>
                <a:solidFill>
                  <a:srgbClr val="FFFF00"/>
                </a:solidFill>
                <a:cs typeface="Times New Roman" pitchFamily="18" charset="0"/>
              </a:rPr>
              <a:t>3</a:t>
            </a:r>
            <a:endParaRPr lang="en-US" sz="1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 animBg="1"/>
      <p:bldP spid="10" grpId="0" build="allAtOnce"/>
      <p:bldP spid="11" grpId="0" build="allAtOnce" animBg="1"/>
      <p:bldP spid="13" grpId="0" build="allAtOnce" animBg="1"/>
      <p:bldP spid="14" grpId="0" animBg="1"/>
      <p:bldP spid="15" grpId="0" animBg="1"/>
      <p:bldP spid="17" grpId="0" animBg="1"/>
      <p:bldP spid="20" grpId="0" build="allAtOnce"/>
      <p:bldP spid="21" grpId="0" build="allAtOnce"/>
      <p:bldP spid="22" grpId="0" animBg="1"/>
      <p:bldP spid="23" grpId="0" animBg="1"/>
      <p:bldP spid="2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456262" y="1268760"/>
            <a:ext cx="44037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2</a:t>
            </a:r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GB" sz="1800" dirty="0">
                <a:solidFill>
                  <a:srgbClr val="FFFF00"/>
                </a:solidFill>
              </a:rPr>
              <a:t>Subtract 692 from </a:t>
            </a:r>
            <a:r>
              <a:rPr lang="en-GB" sz="1800" dirty="0" smtClean="0">
                <a:solidFill>
                  <a:srgbClr val="FFFF00"/>
                </a:solidFill>
              </a:rPr>
              <a:t>15497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267744" y="398055"/>
            <a:ext cx="48965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Addition </a:t>
            </a:r>
            <a:r>
              <a:rPr lang="en-GB" sz="3200" b="1" dirty="0">
                <a:solidFill>
                  <a:srgbClr val="FFFF00"/>
                </a:solidFill>
              </a:rPr>
              <a:t>and Subtraction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7544" y="1960240"/>
          <a:ext cx="164592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  <a:gridCol w="27432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995437" y="1960240"/>
          <a:ext cx="164592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  <a:gridCol w="27432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AutoShape 80"/>
          <p:cNvSpPr>
            <a:spLocks noChangeArrowheads="1"/>
          </p:cNvSpPr>
          <p:nvPr/>
        </p:nvSpPr>
        <p:spPr bwMode="auto">
          <a:xfrm>
            <a:off x="808304" y="3933056"/>
            <a:ext cx="914400" cy="648072"/>
          </a:xfrm>
          <a:prstGeom prst="cloudCallout">
            <a:avLst>
              <a:gd name="adj1" fmla="val -43403"/>
              <a:gd name="adj2" fmla="val 138426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7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 - 2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 </a:t>
            </a:r>
            <a:r>
              <a:rPr lang="en-GB" sz="1200" dirty="0">
                <a:solidFill>
                  <a:schemeClr val="accent4"/>
                </a:solidFill>
                <a:latin typeface="Comic Sans MS" pitchFamily="66" charset="0"/>
              </a:rPr>
              <a:t>= 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5</a:t>
            </a:r>
            <a:endParaRPr lang="en-GB" sz="1200" dirty="0">
              <a:solidFill>
                <a:schemeClr val="accent4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410918" y="1969610"/>
          <a:ext cx="164592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  <a:gridCol w="27432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AutoShape 80"/>
          <p:cNvSpPr>
            <a:spLocks noChangeArrowheads="1"/>
          </p:cNvSpPr>
          <p:nvPr/>
        </p:nvSpPr>
        <p:spPr bwMode="auto">
          <a:xfrm>
            <a:off x="3441576" y="3995303"/>
            <a:ext cx="914400" cy="648072"/>
          </a:xfrm>
          <a:prstGeom prst="cloudCallout">
            <a:avLst>
              <a:gd name="adj1" fmla="val -43403"/>
              <a:gd name="adj2" fmla="val 138426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9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 - 9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 </a:t>
            </a:r>
            <a:r>
              <a:rPr lang="en-GB" sz="1200" dirty="0">
                <a:solidFill>
                  <a:schemeClr val="accent4"/>
                </a:solidFill>
                <a:latin typeface="Comic Sans MS" pitchFamily="66" charset="0"/>
              </a:rPr>
              <a:t>= 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0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13" name="AutoShape 80"/>
          <p:cNvSpPr>
            <a:spLocks noChangeArrowheads="1"/>
          </p:cNvSpPr>
          <p:nvPr/>
        </p:nvSpPr>
        <p:spPr bwMode="auto">
          <a:xfrm>
            <a:off x="5757567" y="3993155"/>
            <a:ext cx="914400" cy="648072"/>
          </a:xfrm>
          <a:prstGeom prst="cloudCallout">
            <a:avLst>
              <a:gd name="adj1" fmla="val -43403"/>
              <a:gd name="adj2" fmla="val 138426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14 - 6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 </a:t>
            </a:r>
            <a:r>
              <a:rPr lang="en-GB" sz="1200" dirty="0">
                <a:solidFill>
                  <a:schemeClr val="accent4"/>
                </a:solidFill>
                <a:latin typeface="Comic Sans MS" pitchFamily="66" charset="0"/>
              </a:rPr>
              <a:t>= 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8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47450" y="200406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2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136887" y="2415622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baseline="30000" dirty="0" smtClean="0">
                <a:solidFill>
                  <a:srgbClr val="FFFF00"/>
                </a:solidFill>
                <a:cs typeface="Times New Roman" pitchFamily="18" charset="0"/>
              </a:rPr>
              <a:t>1</a:t>
            </a:r>
            <a:endParaRPr lang="en-US" sz="1800" b="1" baseline="30000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21774" y="3071851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8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7" name="Line 77"/>
          <p:cNvSpPr>
            <a:spLocks noChangeShapeType="1"/>
          </p:cNvSpPr>
          <p:nvPr/>
        </p:nvSpPr>
        <p:spPr bwMode="auto">
          <a:xfrm flipV="1">
            <a:off x="5979992" y="2487630"/>
            <a:ext cx="216024" cy="72008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non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10" grpId="0" build="allAtOnce" animBg="1"/>
      <p:bldP spid="12" grpId="0" build="allAtOnce" animBg="1"/>
      <p:bldP spid="13" grpId="0" build="allAtOnce" animBg="1"/>
      <p:bldP spid="14" grpId="0" build="allAtOnce"/>
      <p:bldP spid="15" grpId="0" build="allAtOnce"/>
      <p:bldP spid="16" grpId="0" build="allAtOnce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456262" y="1268760"/>
            <a:ext cx="44037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2</a:t>
            </a:r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GB" sz="1800" dirty="0">
                <a:solidFill>
                  <a:srgbClr val="FFFF00"/>
                </a:solidFill>
              </a:rPr>
              <a:t>Subtract 692 from </a:t>
            </a:r>
            <a:r>
              <a:rPr lang="en-GB" sz="1800" dirty="0" smtClean="0">
                <a:solidFill>
                  <a:srgbClr val="FFFF00"/>
                </a:solidFill>
              </a:rPr>
              <a:t>15497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267744" y="398055"/>
            <a:ext cx="48965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Addition </a:t>
            </a:r>
            <a:r>
              <a:rPr lang="en-GB" sz="3200" b="1" dirty="0">
                <a:solidFill>
                  <a:srgbClr val="FFFF00"/>
                </a:solidFill>
              </a:rPr>
              <a:t>and Subtraction</a:t>
            </a:r>
          </a:p>
        </p:txBody>
      </p:sp>
      <p:sp>
        <p:nvSpPr>
          <p:cNvPr id="10" name="AutoShape 80"/>
          <p:cNvSpPr>
            <a:spLocks noChangeArrowheads="1"/>
          </p:cNvSpPr>
          <p:nvPr/>
        </p:nvSpPr>
        <p:spPr bwMode="auto">
          <a:xfrm>
            <a:off x="3641647" y="4036085"/>
            <a:ext cx="914400" cy="648072"/>
          </a:xfrm>
          <a:prstGeom prst="cloudCallout">
            <a:avLst>
              <a:gd name="adj1" fmla="val -43403"/>
              <a:gd name="adj2" fmla="val 138426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2 - 0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 </a:t>
            </a:r>
            <a:r>
              <a:rPr lang="en-GB" sz="1200" dirty="0">
                <a:solidFill>
                  <a:schemeClr val="accent4"/>
                </a:solidFill>
                <a:latin typeface="Comic Sans MS" pitchFamily="66" charset="0"/>
              </a:rPr>
              <a:t>= 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2</a:t>
            </a:r>
            <a:endParaRPr lang="en-GB" sz="1200" dirty="0">
              <a:solidFill>
                <a:schemeClr val="accent4"/>
              </a:solidFill>
            </a:endParaRPr>
          </a:p>
        </p:txBody>
      </p:sp>
      <p:sp>
        <p:nvSpPr>
          <p:cNvPr id="12" name="AutoShape 80"/>
          <p:cNvSpPr>
            <a:spLocks noChangeArrowheads="1"/>
          </p:cNvSpPr>
          <p:nvPr/>
        </p:nvSpPr>
        <p:spPr bwMode="auto">
          <a:xfrm>
            <a:off x="6416590" y="4072577"/>
            <a:ext cx="914400" cy="648072"/>
          </a:xfrm>
          <a:prstGeom prst="cloudCallout">
            <a:avLst>
              <a:gd name="adj1" fmla="val -43403"/>
              <a:gd name="adj2" fmla="val 138426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1 - 0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 </a:t>
            </a:r>
            <a:r>
              <a:rPr lang="en-GB" sz="1200" dirty="0">
                <a:solidFill>
                  <a:schemeClr val="accent4"/>
                </a:solidFill>
                <a:latin typeface="Comic Sans MS" pitchFamily="66" charset="0"/>
              </a:rPr>
              <a:t>= </a:t>
            </a:r>
            <a:r>
              <a:rPr lang="en-GB" sz="1200" dirty="0" smtClean="0">
                <a:solidFill>
                  <a:schemeClr val="accent4"/>
                </a:solidFill>
                <a:latin typeface="Comic Sans MS" pitchFamily="66" charset="0"/>
              </a:rPr>
              <a:t>1</a:t>
            </a:r>
            <a:endParaRPr lang="en-GB" sz="1200" dirty="0">
              <a:solidFill>
                <a:schemeClr val="accent4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19930" y="1982489"/>
          <a:ext cx="164592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  <a:gridCol w="27432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1143583" y="202982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2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45899" y="2415622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baseline="30000" dirty="0" smtClean="0">
                <a:solidFill>
                  <a:srgbClr val="FFFF00"/>
                </a:solidFill>
                <a:cs typeface="Times New Roman" pitchFamily="18" charset="0"/>
              </a:rPr>
              <a:t>1</a:t>
            </a:r>
            <a:endParaRPr lang="en-US" sz="1800" b="1" baseline="30000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66391" y="3084730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8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7" name="Line 77"/>
          <p:cNvSpPr>
            <a:spLocks noChangeShapeType="1"/>
          </p:cNvSpPr>
          <p:nvPr/>
        </p:nvSpPr>
        <p:spPr bwMode="auto">
          <a:xfrm flipV="1">
            <a:off x="1176125" y="2487630"/>
            <a:ext cx="216024" cy="72008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non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6145021" y="1982489"/>
          <a:ext cx="164592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  <a:gridCol w="27432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6870990" y="2415622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baseline="30000" dirty="0" smtClean="0">
                <a:solidFill>
                  <a:srgbClr val="FFFF00"/>
                </a:solidFill>
                <a:cs typeface="Times New Roman" pitchFamily="18" charset="0"/>
              </a:rPr>
              <a:t>1</a:t>
            </a:r>
            <a:endParaRPr lang="en-US" sz="1800" b="1" baseline="30000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2" name="Line 77"/>
          <p:cNvSpPr>
            <a:spLocks noChangeShapeType="1"/>
          </p:cNvSpPr>
          <p:nvPr/>
        </p:nvSpPr>
        <p:spPr bwMode="auto">
          <a:xfrm flipV="1">
            <a:off x="6726974" y="2487630"/>
            <a:ext cx="216024" cy="72008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non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399646" y="2006099"/>
          <a:ext cx="164592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  <a:gridCol w="274320"/>
              </a:tblGrid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baseline="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4151373" y="2439232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baseline="30000" dirty="0" smtClean="0">
                <a:solidFill>
                  <a:srgbClr val="FFFF00"/>
                </a:solidFill>
                <a:cs typeface="Times New Roman" pitchFamily="18" charset="0"/>
              </a:rPr>
              <a:t>1</a:t>
            </a:r>
            <a:endParaRPr lang="en-US" sz="1800" b="1" baseline="30000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7" name="Line 77"/>
          <p:cNvSpPr>
            <a:spLocks noChangeShapeType="1"/>
          </p:cNvSpPr>
          <p:nvPr/>
        </p:nvSpPr>
        <p:spPr bwMode="auto">
          <a:xfrm flipV="1">
            <a:off x="3994478" y="2524119"/>
            <a:ext cx="216024" cy="72008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non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allAtOnce" animBg="1"/>
      <p:bldP spid="12" grpId="0" build="allAtOnce" animBg="1"/>
      <p:bldP spid="14" grpId="0" build="allAtOnce"/>
      <p:bldP spid="15" grpId="0" build="allAtOnce"/>
      <p:bldP spid="16" grpId="0" build="allAtOnce"/>
      <p:bldP spid="17" grpId="0" animBg="1"/>
      <p:bldP spid="20" grpId="0" build="allAtOnce"/>
      <p:bldP spid="22" grpId="0" animBg="1"/>
      <p:bldP spid="25" grpId="0" build="allAtOnce"/>
      <p:bldP spid="27" grpId="0" animBg="1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</TotalTime>
  <Words>354</Words>
  <Application>Microsoft Office PowerPoint</Application>
  <PresentationFormat>On-screen Show (4:3)</PresentationFormat>
  <Paragraphs>211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Technology</vt:lpstr>
      <vt:lpstr>Slide 1</vt:lpstr>
      <vt:lpstr>Slide 2</vt:lpstr>
      <vt:lpstr>Slide 3</vt:lpstr>
      <vt:lpstr>Slide 4</vt:lpstr>
      <vt:lpstr>Slide 5</vt:lpstr>
      <vt:lpstr>Slide 6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121</cp:revision>
  <dcterms:created xsi:type="dcterms:W3CDTF">2003-06-26T13:26:14Z</dcterms:created>
  <dcterms:modified xsi:type="dcterms:W3CDTF">2011-08-10T10:04:37Z</dcterms:modified>
</cp:coreProperties>
</file>