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91" r:id="rId3"/>
    <p:sldId id="292" r:id="rId4"/>
    <p:sldId id="286" r:id="rId5"/>
    <p:sldId id="289" r:id="rId6"/>
    <p:sldId id="290" r:id="rId7"/>
    <p:sldId id="288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4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1189278" cy="1248742"/>
          </a:xfrm>
          <a:prstGeom prst="rect">
            <a:avLst/>
          </a:prstGeom>
          <a:noFill/>
        </p:spPr>
      </p:pic>
      <p:sp>
        <p:nvSpPr>
          <p:cNvPr id="3" name="AutoShape 84"/>
          <p:cNvSpPr>
            <a:spLocks noChangeArrowheads="1"/>
          </p:cNvSpPr>
          <p:nvPr/>
        </p:nvSpPr>
        <p:spPr bwMode="auto">
          <a:xfrm>
            <a:off x="2539866" y="984820"/>
            <a:ext cx="6604134" cy="715988"/>
          </a:xfrm>
          <a:prstGeom prst="wedgeRectCallout">
            <a:avLst>
              <a:gd name="adj1" fmla="val -66044"/>
              <a:gd name="adj2" fmla="val -12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solidFill>
                  <a:schemeClr val="accent4"/>
                </a:solidFill>
                <a:latin typeface="Comic Sans MS" pitchFamily="66" charset="0"/>
              </a:rPr>
              <a:t>It is essential to know all of the times tables from 1 to </a:t>
            </a:r>
            <a:r>
              <a:rPr lang="en-GB" sz="1800" dirty="0" smtClean="0">
                <a:solidFill>
                  <a:schemeClr val="accent4"/>
                </a:solidFill>
                <a:latin typeface="Comic Sans MS" pitchFamily="66" charset="0"/>
              </a:rPr>
              <a:t>12</a:t>
            </a:r>
          </a:p>
          <a:p>
            <a:r>
              <a:rPr lang="en-GB" sz="1800" dirty="0" smtClean="0">
                <a:solidFill>
                  <a:schemeClr val="accent4"/>
                </a:solidFill>
                <a:latin typeface="Comic Sans MS" pitchFamily="66" charset="0"/>
              </a:rPr>
              <a:t>These </a:t>
            </a:r>
            <a:r>
              <a:rPr lang="en-GB" sz="1800" dirty="0">
                <a:solidFill>
                  <a:schemeClr val="accent4"/>
                </a:solidFill>
                <a:latin typeface="Comic Sans MS" pitchFamily="66" charset="0"/>
              </a:rPr>
              <a:t>are shown in the multiplication square below. </a:t>
            </a:r>
            <a:endParaRPr lang="en-GB" sz="1800" dirty="0">
              <a:solidFill>
                <a:schemeClr val="accent4"/>
              </a:solidFill>
            </a:endParaRPr>
          </a:p>
        </p:txBody>
      </p:sp>
      <p:graphicFrame>
        <p:nvGraphicFramePr>
          <p:cNvPr id="4" name="Group 1231"/>
          <p:cNvGraphicFramePr>
            <a:graphicFrameLocks noGrp="1"/>
          </p:cNvGraphicFramePr>
          <p:nvPr/>
        </p:nvGraphicFramePr>
        <p:xfrm>
          <a:off x="1598613" y="2274912"/>
          <a:ext cx="6059487" cy="3962400"/>
        </p:xfrm>
        <a:graphic>
          <a:graphicData uri="http://schemas.openxmlformats.org/drawingml/2006/table">
            <a:tbl>
              <a:tblPr/>
              <a:tblGrid>
                <a:gridCol w="582612"/>
                <a:gridCol w="555625"/>
                <a:gridCol w="381000"/>
                <a:gridCol w="384175"/>
                <a:gridCol w="381000"/>
                <a:gridCol w="381000"/>
                <a:gridCol w="381000"/>
                <a:gridCol w="381000"/>
                <a:gridCol w="381000"/>
                <a:gridCol w="495300"/>
                <a:gridCol w="576263"/>
                <a:gridCol w="588962"/>
                <a:gridCol w="590550"/>
              </a:tblGrid>
              <a:tr h="1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x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49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56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63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99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110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132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84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144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87824" y="241013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</a:t>
            </a:r>
            <a:r>
              <a:rPr lang="en-GB" sz="3200" b="1" dirty="0">
                <a:solidFill>
                  <a:srgbClr val="FFFF00"/>
                </a:solidFill>
              </a:rPr>
              <a:t>1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</a:t>
            </a:r>
            <a:r>
              <a:rPr lang="en-GB" sz="3200" b="1" dirty="0">
                <a:solidFill>
                  <a:srgbClr val="FFFF00"/>
                </a:solidFill>
              </a:rPr>
              <a:t>2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Rectangle 214"/>
          <p:cNvSpPr>
            <a:spLocks noChangeArrowheads="1"/>
          </p:cNvSpPr>
          <p:nvPr/>
        </p:nvSpPr>
        <p:spPr bwMode="auto">
          <a:xfrm>
            <a:off x="450850" y="1003464"/>
            <a:ext cx="53452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Multiplying </a:t>
            </a:r>
            <a:r>
              <a:rPr lang="en-GB" b="1" dirty="0" smtClean="0">
                <a:solidFill>
                  <a:srgbClr val="FFFF00"/>
                </a:solidFill>
              </a:rPr>
              <a:t>using a written method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4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2" y="1654769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16"/>
          <p:cNvSpPr>
            <a:spLocks noChangeArrowheads="1"/>
          </p:cNvSpPr>
          <p:nvPr/>
        </p:nvSpPr>
        <p:spPr bwMode="auto">
          <a:xfrm>
            <a:off x="2267744" y="1926681"/>
            <a:ext cx="6696744" cy="672049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Multiply each column and note any carry into the next.</a:t>
            </a:r>
          </a:p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when you multiply the number gets bigger.</a:t>
            </a:r>
            <a:endParaRPr lang="en-GB" sz="1800" dirty="0"/>
          </a:p>
        </p:txBody>
      </p:sp>
      <p:sp>
        <p:nvSpPr>
          <p:cNvPr id="49" name="Rectangle 217"/>
          <p:cNvSpPr>
            <a:spLocks noChangeArrowheads="1"/>
          </p:cNvSpPr>
          <p:nvPr/>
        </p:nvSpPr>
        <p:spPr bwMode="auto">
          <a:xfrm>
            <a:off x="491715" y="3102808"/>
            <a:ext cx="36936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Example 1</a:t>
            </a:r>
            <a:r>
              <a:rPr lang="en-GB" dirty="0">
                <a:solidFill>
                  <a:srgbClr val="FFFF00"/>
                </a:solidFill>
              </a:rPr>
              <a:t>  </a:t>
            </a:r>
            <a:r>
              <a:rPr lang="en-GB" sz="1800" dirty="0" smtClean="0">
                <a:solidFill>
                  <a:srgbClr val="FFFF00"/>
                </a:solidFill>
              </a:rPr>
              <a:t>Multiply 37  by  4     </a:t>
            </a:r>
            <a:endParaRPr lang="en-GB" sz="1800" dirty="0">
              <a:solidFill>
                <a:srgbClr val="FFFF00"/>
              </a:solidFill>
              <a:sym typeface="Symbol" pitchFamily="18" charset="2"/>
            </a:endParaRPr>
          </a:p>
        </p:txBody>
      </p:sp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539552" y="3712475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878530" y="3712475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148075" y="3712475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1691625" y="480253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8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3205" y="5163701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baseline="-25000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baseline="-25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88685" y="480253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4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81445" y="5163701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baseline="-25000" dirty="0" smtClean="0">
                <a:solidFill>
                  <a:srgbClr val="FFFF00"/>
                </a:solidFill>
                <a:cs typeface="Times New Roman" pitchFamily="18" charset="0"/>
              </a:rPr>
              <a:t>1</a:t>
            </a:r>
            <a:endParaRPr lang="en-US" sz="1800" b="1" baseline="-25000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uiExpand="1" build="p" animBg="1"/>
      <p:bldP spid="49" grpId="0" build="allAtOnce"/>
      <p:bldP spid="20" grpId="0" build="allAtOnce"/>
      <p:bldP spid="21" grpId="0" build="allAtOnce"/>
      <p:bldP spid="22" grpId="0" build="allAtOnce"/>
      <p:bldP spid="2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</a:t>
            </a:r>
            <a:r>
              <a:rPr lang="en-GB" sz="3200" b="1" dirty="0">
                <a:solidFill>
                  <a:srgbClr val="FFFF00"/>
                </a:solidFill>
              </a:rPr>
              <a:t>2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Rectangle 214"/>
          <p:cNvSpPr>
            <a:spLocks noChangeArrowheads="1"/>
          </p:cNvSpPr>
          <p:nvPr/>
        </p:nvSpPr>
        <p:spPr bwMode="auto">
          <a:xfrm>
            <a:off x="450850" y="1052831"/>
            <a:ext cx="53452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Multiplying </a:t>
            </a:r>
            <a:r>
              <a:rPr lang="en-GB" b="1" dirty="0" smtClean="0">
                <a:solidFill>
                  <a:srgbClr val="FFFF00"/>
                </a:solidFill>
              </a:rPr>
              <a:t>using a written method</a:t>
            </a:r>
            <a:endParaRPr lang="en-GB" b="1" dirty="0">
              <a:solidFill>
                <a:srgbClr val="FFFF00"/>
              </a:solidFill>
            </a:endParaRPr>
          </a:p>
        </p:txBody>
      </p:sp>
      <p:pic>
        <p:nvPicPr>
          <p:cNvPr id="4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2" y="1780946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16"/>
          <p:cNvSpPr>
            <a:spLocks noChangeArrowheads="1"/>
          </p:cNvSpPr>
          <p:nvPr/>
        </p:nvSpPr>
        <p:spPr bwMode="auto">
          <a:xfrm>
            <a:off x="2267744" y="2052858"/>
            <a:ext cx="6696744" cy="672049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Multiply each column and note any carry into the next.</a:t>
            </a:r>
          </a:p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the decimal point remains in the same place.</a:t>
            </a:r>
            <a:endParaRPr lang="en-GB" sz="1800" dirty="0"/>
          </a:p>
        </p:txBody>
      </p:sp>
      <p:sp>
        <p:nvSpPr>
          <p:cNvPr id="49" name="Rectangle 217"/>
          <p:cNvSpPr>
            <a:spLocks noChangeArrowheads="1"/>
          </p:cNvSpPr>
          <p:nvPr/>
        </p:nvSpPr>
        <p:spPr bwMode="auto">
          <a:xfrm>
            <a:off x="462861" y="3236975"/>
            <a:ext cx="37513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2</a:t>
            </a:r>
            <a:r>
              <a:rPr lang="en-GB" dirty="0" smtClean="0">
                <a:solidFill>
                  <a:srgbClr val="FFFF00"/>
                </a:solidFill>
              </a:rPr>
              <a:t>  </a:t>
            </a:r>
            <a:r>
              <a:rPr lang="en-GB" sz="1800" dirty="0" smtClean="0">
                <a:solidFill>
                  <a:srgbClr val="FFFF00"/>
                </a:solidFill>
              </a:rPr>
              <a:t>Multiply 5.48 </a:t>
            </a:r>
            <a:r>
              <a:rPr lang="en-GB" sz="1800" dirty="0">
                <a:solidFill>
                  <a:srgbClr val="FFFF00"/>
                </a:solidFill>
              </a:rPr>
              <a:t>by </a:t>
            </a:r>
            <a:r>
              <a:rPr lang="en-GB" sz="1800" dirty="0" smtClean="0">
                <a:solidFill>
                  <a:srgbClr val="FFFF00"/>
                </a:solidFill>
              </a:rPr>
              <a:t>9     </a:t>
            </a:r>
            <a:endParaRPr lang="en-GB" sz="1800" dirty="0">
              <a:solidFill>
                <a:srgbClr val="FFFF00"/>
              </a:solidFill>
              <a:sym typeface="Symbol" pitchFamily="18" charset="2"/>
            </a:endParaRPr>
          </a:p>
        </p:txBody>
      </p:sp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539552" y="3904500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192360" y="422645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80416" y="4941513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410320" y="3889860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144425" y="3889860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840125" y="3889860"/>
          <a:ext cx="146304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760"/>
                <a:gridCol w="365760"/>
                <a:gridCol w="365760"/>
                <a:gridCol w="365760"/>
              </a:tblGrid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baseline="-250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baseline="-250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616093" y="50036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9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50280" y="50036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25" y="5018323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24885" y="5349250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baseline="-25000" dirty="0" smtClean="0">
                <a:solidFill>
                  <a:srgbClr val="FFFF00"/>
                </a:solidFill>
                <a:cs typeface="Times New Roman" pitchFamily="18" charset="0"/>
              </a:rPr>
              <a:t>4</a:t>
            </a:r>
            <a:endParaRPr lang="en-US" sz="1800" b="1" baseline="-25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11860" y="5349250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baseline="-25000" dirty="0" smtClean="0">
                <a:solidFill>
                  <a:srgbClr val="FFFF00"/>
                </a:solidFill>
                <a:cs typeface="Times New Roman" pitchFamily="18" charset="0"/>
              </a:rPr>
              <a:t>4</a:t>
            </a:r>
            <a:endParaRPr lang="en-US" sz="1800" b="1" baseline="-25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84385" y="5341086"/>
            <a:ext cx="2616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baseline="-25000" dirty="0" smtClean="0">
                <a:solidFill>
                  <a:srgbClr val="FFFF00"/>
                </a:solidFill>
                <a:cs typeface="Times New Roman" pitchFamily="18" charset="0"/>
              </a:rPr>
              <a:t>7</a:t>
            </a:r>
            <a:endParaRPr lang="en-US" sz="1800" b="1" baseline="-250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66855" y="423550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066855" y="49505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800960" y="423550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800960" y="49505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84716" y="423550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84716" y="4950560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p" animBg="1"/>
      <p:bldP spid="49" grpId="0" build="allAtOnce"/>
      <p:bldP spid="10" grpId="0" build="allAtOnce"/>
      <p:bldP spid="11" grpId="0" build="allAtOnce"/>
      <p:bldP spid="17" grpId="0" build="allAtOnce"/>
      <p:bldP spid="20" grpId="0" build="allAtOnce"/>
      <p:bldP spid="21" grpId="0" build="allAtOnce"/>
      <p:bldP spid="22" grpId="0" build="allAtOnce"/>
      <p:bldP spid="23" grpId="0" build="allAtOnce"/>
      <p:bldP spid="24" grpId="0" build="allAtOnce"/>
      <p:bldP spid="25" grpId="0" build="allAtOnce"/>
      <p:bldP spid="26" grpId="0" build="allAtOnce"/>
      <p:bldP spid="27" grpId="0" build="allAtOnce"/>
      <p:bldP spid="28" grpId="0" build="allAtOnce"/>
      <p:bldP spid="29" grpId="0" build="allAtOnce"/>
      <p:bldP spid="3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</a:t>
            </a:r>
            <a:r>
              <a:rPr lang="en-GB" sz="3200" b="1" dirty="0">
                <a:solidFill>
                  <a:srgbClr val="FFFF00"/>
                </a:solidFill>
              </a:rPr>
              <a:t>3</a:t>
            </a:r>
            <a:r>
              <a:rPr lang="en-GB" sz="3200" dirty="0" smtClean="0">
                <a:solidFill>
                  <a:srgbClr val="FFFF00"/>
                </a:solidFill>
              </a:rPr>
              <a:t> 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4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2" y="1409699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16"/>
          <p:cNvSpPr>
            <a:spLocks noChangeArrowheads="1"/>
          </p:cNvSpPr>
          <p:nvPr/>
        </p:nvSpPr>
        <p:spPr bwMode="auto">
          <a:xfrm>
            <a:off x="2267744" y="1412776"/>
            <a:ext cx="6696744" cy="936104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multiply by</a:t>
            </a:r>
            <a:r>
              <a:rPr lang="en-GB" sz="1800" b="1" dirty="0" smtClean="0">
                <a:latin typeface="Comic Sans MS" pitchFamily="66" charset="0"/>
              </a:rPr>
              <a:t> 10 </a:t>
            </a:r>
            <a:r>
              <a:rPr lang="en-GB" sz="1800" dirty="0" smtClean="0">
                <a:latin typeface="Comic Sans MS" pitchFamily="66" charset="0"/>
              </a:rPr>
              <a:t>move every digit </a:t>
            </a:r>
            <a:r>
              <a:rPr lang="en-GB" sz="1800" b="1" i="1" dirty="0" smtClean="0">
                <a:latin typeface="Comic Sans MS" pitchFamily="66" charset="0"/>
              </a:rPr>
              <a:t>one</a:t>
            </a:r>
            <a:r>
              <a:rPr lang="en-GB" sz="1800" dirty="0" smtClean="0">
                <a:latin typeface="Comic Sans MS" pitchFamily="66" charset="0"/>
              </a:rPr>
              <a:t> place to the </a:t>
            </a:r>
            <a:r>
              <a:rPr lang="en-GB" sz="1800" dirty="0">
                <a:latin typeface="Comic Sans MS" pitchFamily="66" charset="0"/>
              </a:rPr>
              <a:t>left</a:t>
            </a:r>
            <a:r>
              <a:rPr lang="en-GB" sz="1800" dirty="0" smtClean="0">
                <a:latin typeface="Comic Sans MS" pitchFamily="66" charset="0"/>
              </a:rPr>
              <a:t>.</a:t>
            </a:r>
            <a:endParaRPr lang="en-GB" sz="1800" dirty="0">
              <a:latin typeface="Comic Sans MS" pitchFamily="66" charset="0"/>
            </a:endParaRPr>
          </a:p>
          <a:p>
            <a:r>
              <a:rPr lang="en-GB" sz="1800" dirty="0">
                <a:latin typeface="Comic Sans MS" pitchFamily="66" charset="0"/>
              </a:rPr>
              <a:t>To multiply by </a:t>
            </a:r>
            <a:r>
              <a:rPr lang="en-GB" sz="1800" b="1" dirty="0" smtClean="0">
                <a:latin typeface="Comic Sans MS" pitchFamily="66" charset="0"/>
              </a:rPr>
              <a:t>100</a:t>
            </a:r>
            <a:r>
              <a:rPr lang="en-GB" sz="1800" dirty="0" smtClean="0">
                <a:latin typeface="Comic Sans MS" pitchFamily="66" charset="0"/>
              </a:rPr>
              <a:t> </a:t>
            </a:r>
            <a:r>
              <a:rPr lang="en-GB" sz="1800" dirty="0">
                <a:latin typeface="Comic Sans MS" pitchFamily="66" charset="0"/>
              </a:rPr>
              <a:t>move every digit </a:t>
            </a:r>
            <a:r>
              <a:rPr lang="en-GB" sz="1800" b="1" i="1" dirty="0">
                <a:latin typeface="Comic Sans MS" pitchFamily="66" charset="0"/>
              </a:rPr>
              <a:t>two</a:t>
            </a:r>
            <a:r>
              <a:rPr lang="en-GB" sz="1800" dirty="0">
                <a:latin typeface="Comic Sans MS" pitchFamily="66" charset="0"/>
              </a:rPr>
              <a:t> places to the left</a:t>
            </a:r>
            <a:r>
              <a:rPr lang="en-GB" sz="1800" dirty="0" smtClean="0">
                <a:latin typeface="Comic Sans MS" pitchFamily="66" charset="0"/>
              </a:rPr>
              <a:t>.</a:t>
            </a:r>
          </a:p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when you multiply the number gets bigger</a:t>
            </a:r>
            <a:endParaRPr lang="en-GB" sz="1800" dirty="0"/>
          </a:p>
        </p:txBody>
      </p:sp>
      <p:sp>
        <p:nvSpPr>
          <p:cNvPr id="49" name="Rectangle 217"/>
          <p:cNvSpPr>
            <a:spLocks noChangeArrowheads="1"/>
          </p:cNvSpPr>
          <p:nvPr/>
        </p:nvSpPr>
        <p:spPr bwMode="auto">
          <a:xfrm>
            <a:off x="395536" y="2780928"/>
            <a:ext cx="388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Example 1</a:t>
            </a:r>
            <a:r>
              <a:rPr lang="en-GB" dirty="0">
                <a:solidFill>
                  <a:srgbClr val="FFFF00"/>
                </a:solidFill>
              </a:rPr>
              <a:t>  </a:t>
            </a:r>
            <a:r>
              <a:rPr lang="en-GB" sz="1800" dirty="0" smtClean="0">
                <a:solidFill>
                  <a:srgbClr val="FFFF00"/>
                </a:solidFill>
              </a:rPr>
              <a:t>Multiply </a:t>
            </a:r>
            <a:r>
              <a:rPr lang="en-GB" sz="1800" dirty="0">
                <a:solidFill>
                  <a:srgbClr val="FFFF00"/>
                </a:solidFill>
              </a:rPr>
              <a:t>354 by 10     </a:t>
            </a:r>
            <a:endParaRPr lang="en-GB" sz="1800" dirty="0">
              <a:solidFill>
                <a:srgbClr val="FFFF00"/>
              </a:solidFill>
              <a:sym typeface="Symbol" pitchFamily="18" charset="2"/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028024" y="2843768"/>
          <a:ext cx="1645920" cy="173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8640"/>
                <a:gridCol w="365760"/>
                <a:gridCol w="365760"/>
                <a:gridCol w="365760"/>
              </a:tblGrid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GB" b="1" dirty="0" err="1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539552" y="4005064"/>
          <a:ext cx="1645920" cy="1737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8640"/>
                <a:gridCol w="365760"/>
                <a:gridCol w="365760"/>
                <a:gridCol w="365760"/>
              </a:tblGrid>
              <a:tr h="365760">
                <a:tc>
                  <a:txBody>
                    <a:bodyPr/>
                    <a:lstStyle/>
                    <a:p>
                      <a:pPr algn="r"/>
                      <a:r>
                        <a:rPr lang="en-GB" b="1" dirty="0" err="1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Rectangle 51"/>
          <p:cNvSpPr/>
          <p:nvPr/>
        </p:nvSpPr>
        <p:spPr>
          <a:xfrm>
            <a:off x="1883650" y="5291916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31500" y="5301208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53955" y="52919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5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499600" y="5291916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4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6" name="Line 77"/>
          <p:cNvSpPr>
            <a:spLocks noChangeShapeType="1"/>
          </p:cNvSpPr>
          <p:nvPr/>
        </p:nvSpPr>
        <p:spPr bwMode="auto">
          <a:xfrm flipH="1">
            <a:off x="1730029" y="4619555"/>
            <a:ext cx="268834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57" name="Line 77"/>
          <p:cNvSpPr>
            <a:spLocks noChangeShapeType="1"/>
          </p:cNvSpPr>
          <p:nvPr/>
        </p:nvSpPr>
        <p:spPr bwMode="auto">
          <a:xfrm flipH="1">
            <a:off x="1307575" y="4619555"/>
            <a:ext cx="268834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58" name="Line 77"/>
          <p:cNvSpPr>
            <a:spLocks noChangeShapeType="1"/>
          </p:cNvSpPr>
          <p:nvPr/>
        </p:nvSpPr>
        <p:spPr bwMode="auto">
          <a:xfrm flipH="1">
            <a:off x="923526" y="4619555"/>
            <a:ext cx="268834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59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9080" y="5045371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AutoShape 216"/>
          <p:cNvSpPr>
            <a:spLocks noChangeArrowheads="1"/>
          </p:cNvSpPr>
          <p:nvPr/>
        </p:nvSpPr>
        <p:spPr bwMode="auto">
          <a:xfrm>
            <a:off x="5070089" y="5234035"/>
            <a:ext cx="3918486" cy="422455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there are now no units</a:t>
            </a:r>
            <a:endParaRPr lang="en-GB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49" grpId="0" build="allAtOnce"/>
      <p:bldP spid="52" grpId="0" build="allAtOnce"/>
      <p:bldP spid="53" grpId="0" build="allAtOnce"/>
      <p:bldP spid="54" grpId="0" build="allAtOnce"/>
      <p:bldP spid="55" grpId="0" build="allAtOnce"/>
      <p:bldP spid="56" grpId="0" animBg="1"/>
      <p:bldP spid="57" grpId="0" animBg="1"/>
      <p:bldP spid="58" grpId="0" animBg="1"/>
      <p:bldP spid="60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7"/>
          <p:cNvSpPr>
            <a:spLocks noChangeArrowheads="1"/>
          </p:cNvSpPr>
          <p:nvPr/>
        </p:nvSpPr>
        <p:spPr bwMode="auto">
          <a:xfrm>
            <a:off x="347450" y="1239915"/>
            <a:ext cx="36744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2</a:t>
            </a:r>
            <a:r>
              <a:rPr lang="en-GB" dirty="0" smtClean="0">
                <a:solidFill>
                  <a:srgbClr val="FFFF00"/>
                </a:solidFill>
              </a:rPr>
              <a:t> 	</a:t>
            </a:r>
            <a:r>
              <a:rPr lang="en-GB" sz="1800" dirty="0" smtClean="0">
                <a:solidFill>
                  <a:srgbClr val="FFFF00"/>
                </a:solidFill>
              </a:rPr>
              <a:t>Multiply </a:t>
            </a:r>
            <a:r>
              <a:rPr lang="en-GB" sz="1800" dirty="0">
                <a:solidFill>
                  <a:srgbClr val="FFFF00"/>
                </a:solidFill>
              </a:rPr>
              <a:t>50.6 </a:t>
            </a:r>
            <a:r>
              <a:rPr lang="en-GB" sz="1800" dirty="0" smtClean="0">
                <a:solidFill>
                  <a:srgbClr val="FFFF00"/>
                </a:solidFill>
              </a:rPr>
              <a:t>by 100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</a:t>
            </a:r>
            <a:r>
              <a:rPr lang="en-GB" sz="3200" b="1" dirty="0">
                <a:solidFill>
                  <a:srgbClr val="FFFF00"/>
                </a:solidFill>
              </a:rPr>
              <a:t>3</a:t>
            </a:r>
            <a:r>
              <a:rPr lang="en-GB" sz="3200" dirty="0" smtClean="0">
                <a:solidFill>
                  <a:srgbClr val="FFFF00"/>
                </a:solidFill>
              </a:rPr>
              <a:t> </a:t>
            </a:r>
            <a:endParaRPr lang="en-GB" sz="3200" dirty="0">
              <a:solidFill>
                <a:srgbClr val="FFFF00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39552" y="1892800"/>
          <a:ext cx="13716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1614815" y="327538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9475" y="327538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5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6715" y="327538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15550" y="327538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6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6" name="Line 77"/>
          <p:cNvSpPr>
            <a:spLocks noChangeShapeType="1"/>
          </p:cNvSpPr>
          <p:nvPr/>
        </p:nvSpPr>
        <p:spPr bwMode="auto">
          <a:xfrm flipH="1">
            <a:off x="1038739" y="2622495"/>
            <a:ext cx="422455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6061" y="229156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99600" y="321328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pic>
        <p:nvPicPr>
          <p:cNvPr id="15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155" y="2203401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216"/>
          <p:cNvSpPr>
            <a:spLocks noChangeArrowheads="1"/>
          </p:cNvSpPr>
          <p:nvPr/>
        </p:nvSpPr>
        <p:spPr bwMode="auto">
          <a:xfrm>
            <a:off x="4648810" y="2353660"/>
            <a:ext cx="4147740" cy="614480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there are now no units or tenths</a:t>
            </a:r>
            <a:endParaRPr lang="en-GB" sz="1800" dirty="0"/>
          </a:p>
        </p:txBody>
      </p:sp>
      <p:sp>
        <p:nvSpPr>
          <p:cNvPr id="17" name="Rectangle 217"/>
          <p:cNvSpPr>
            <a:spLocks noChangeArrowheads="1"/>
          </p:cNvSpPr>
          <p:nvPr/>
        </p:nvSpPr>
        <p:spPr bwMode="auto">
          <a:xfrm>
            <a:off x="326726" y="3789285"/>
            <a:ext cx="4020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3</a:t>
            </a:r>
            <a:r>
              <a:rPr lang="en-GB" dirty="0" smtClean="0">
                <a:solidFill>
                  <a:srgbClr val="FFFF00"/>
                </a:solidFill>
              </a:rPr>
              <a:t> 	</a:t>
            </a:r>
            <a:r>
              <a:rPr lang="en-GB" sz="1800" dirty="0" smtClean="0">
                <a:solidFill>
                  <a:srgbClr val="FFFF00"/>
                </a:solidFill>
              </a:rPr>
              <a:t>Multiply 2.34 by 100 </a:t>
            </a:r>
            <a:endParaRPr lang="en-GB" sz="1800" dirty="0">
              <a:solidFill>
                <a:srgbClr val="FFFF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691952" y="4442170"/>
          <a:ext cx="13716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×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1775592" y="582475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3095" y="582475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61930" y="582475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3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30765" y="582475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4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2" name="Line 77"/>
          <p:cNvSpPr>
            <a:spLocks noChangeShapeType="1"/>
          </p:cNvSpPr>
          <p:nvPr/>
        </p:nvSpPr>
        <p:spPr bwMode="auto">
          <a:xfrm flipH="1">
            <a:off x="1155176" y="5171876"/>
            <a:ext cx="459639" cy="753449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22790" y="484093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384385" y="576265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pic>
        <p:nvPicPr>
          <p:cNvPr id="37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155" y="4752771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AutoShape 216"/>
          <p:cNvSpPr>
            <a:spLocks noChangeArrowheads="1"/>
          </p:cNvSpPr>
          <p:nvPr/>
        </p:nvSpPr>
        <p:spPr bwMode="auto">
          <a:xfrm>
            <a:off x="4687215" y="4903030"/>
            <a:ext cx="4147740" cy="599840"/>
          </a:xfrm>
          <a:prstGeom prst="wedgeRectCallout">
            <a:avLst>
              <a:gd name="adj1" fmla="val -65139"/>
              <a:gd name="adj2" fmla="val -1544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b="1" dirty="0" smtClean="0">
                <a:latin typeface="Comic Sans MS" pitchFamily="66" charset="0"/>
              </a:rPr>
              <a:t>Remember:</a:t>
            </a:r>
            <a:r>
              <a:rPr lang="en-GB" sz="1800" dirty="0" smtClean="0">
                <a:latin typeface="Comic Sans MS" pitchFamily="66" charset="0"/>
              </a:rPr>
              <a:t> there are now no tenths or hundredths</a:t>
            </a:r>
            <a:endParaRPr lang="en-GB" sz="1800" dirty="0"/>
          </a:p>
        </p:txBody>
      </p:sp>
      <p:sp>
        <p:nvSpPr>
          <p:cNvPr id="39" name="Rectangle 38"/>
          <p:cNvSpPr/>
          <p:nvPr/>
        </p:nvSpPr>
        <p:spPr>
          <a:xfrm>
            <a:off x="1345980" y="3275380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0" name="Line 77"/>
          <p:cNvSpPr>
            <a:spLocks noChangeShapeType="1"/>
          </p:cNvSpPr>
          <p:nvPr/>
        </p:nvSpPr>
        <p:spPr bwMode="auto">
          <a:xfrm flipH="1">
            <a:off x="1307575" y="2622495"/>
            <a:ext cx="422455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41" name="Line 77"/>
          <p:cNvSpPr>
            <a:spLocks noChangeShapeType="1"/>
          </p:cNvSpPr>
          <p:nvPr/>
        </p:nvSpPr>
        <p:spPr bwMode="auto">
          <a:xfrm flipH="1">
            <a:off x="731500" y="2622495"/>
            <a:ext cx="422455" cy="7681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06757" y="5824828"/>
            <a:ext cx="300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  <a:cs typeface="Times New Roman" pitchFamily="18" charset="0"/>
              </a:rPr>
              <a:t>0</a:t>
            </a:r>
            <a:endParaRPr lang="en-US" sz="18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43" name="Line 77"/>
          <p:cNvSpPr>
            <a:spLocks noChangeShapeType="1"/>
          </p:cNvSpPr>
          <p:nvPr/>
        </p:nvSpPr>
        <p:spPr bwMode="auto">
          <a:xfrm flipH="1">
            <a:off x="1424011" y="5157225"/>
            <a:ext cx="459639" cy="753449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sp>
        <p:nvSpPr>
          <p:cNvPr id="44" name="Line 77"/>
          <p:cNvSpPr>
            <a:spLocks noChangeShapeType="1"/>
          </p:cNvSpPr>
          <p:nvPr/>
        </p:nvSpPr>
        <p:spPr bwMode="auto">
          <a:xfrm flipH="1">
            <a:off x="886341" y="5157225"/>
            <a:ext cx="459639" cy="753449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3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2555" y="2355801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allAtOnce"/>
      <p:bldP spid="23" grpId="0" build="allAtOnce"/>
      <p:bldP spid="24" grpId="0" build="allAtOnce"/>
      <p:bldP spid="26" grpId="0" animBg="1"/>
      <p:bldP spid="28" grpId="0" build="allAtOnce"/>
      <p:bldP spid="13" grpId="0" build="allAtOnce"/>
      <p:bldP spid="16" grpId="0" build="p" animBg="1"/>
      <p:bldP spid="19" grpId="0" build="allAtOnce"/>
      <p:bldP spid="29" grpId="0" build="allAtOnce"/>
      <p:bldP spid="30" grpId="0" build="allAtOnce"/>
      <p:bldP spid="31" grpId="0" build="allAtOnce"/>
      <p:bldP spid="32" grpId="0" animBg="1"/>
      <p:bldP spid="34" grpId="0" build="allAtOnce"/>
      <p:bldP spid="35" grpId="0" build="allAtOnce"/>
      <p:bldP spid="38" grpId="0" build="p" animBg="1"/>
      <p:bldP spid="39" grpId="0" build="allAtOnce"/>
      <p:bldP spid="40" grpId="0" animBg="1"/>
      <p:bldP spid="41" grpId="0" animBg="1"/>
      <p:bldP spid="42" grpId="0" build="allAtOnce"/>
      <p:bldP spid="43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4</a:t>
            </a:r>
            <a:r>
              <a:rPr lang="en-GB" sz="3200" dirty="0" smtClean="0">
                <a:solidFill>
                  <a:srgbClr val="FFFF00"/>
                </a:solidFill>
              </a:rPr>
              <a:t> 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2665" y="971080"/>
            <a:ext cx="3152891" cy="592237"/>
          </a:xfrm>
          <a:prstGeom prst="rect">
            <a:avLst/>
          </a:prstGeom>
        </p:spPr>
        <p:txBody>
          <a:bodyPr/>
          <a:lstStyle/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Tx/>
              <a:buNone/>
              <a:tabLst/>
              <a:defRPr/>
            </a:pPr>
            <a:r>
              <a:rPr lang="en-GB" b="1" kern="0" dirty="0" smtClean="0">
                <a:solidFill>
                  <a:srgbClr val="FFFF00"/>
                </a:solidFill>
                <a:cs typeface="Times New Roman" pitchFamily="18" charset="0"/>
              </a:rPr>
              <a:t>Example 1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itchFamily="18" charset="0"/>
              </a:rPr>
              <a:t> 	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itchFamily="18" charset="0"/>
              </a:rPr>
              <a:t>35 </a:t>
            </a:r>
            <a:r>
              <a:rPr lang="en-GB" sz="1800" kern="0" dirty="0" smtClean="0">
                <a:solidFill>
                  <a:srgbClr val="FFFF00"/>
                </a:solidFill>
                <a:cs typeface="Times New Roman" pitchFamily="18" charset="0"/>
              </a:rPr>
              <a:t>×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itchFamily="18" charset="0"/>
              </a:rPr>
              <a:t> 30 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6109" y="1547155"/>
            <a:ext cx="13708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35 </a:t>
            </a:r>
            <a:r>
              <a:rPr lang="en-GB" sz="1800" b="1" dirty="0" smtClean="0">
                <a:solidFill>
                  <a:srgbClr val="FFFF00"/>
                </a:solidFill>
              </a:rPr>
              <a:t>× 10 × 3 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85571" y="1984328"/>
            <a:ext cx="1848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350 × 3 = 1050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01070" y="2445188"/>
            <a:ext cx="19191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so 35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>
                <a:solidFill>
                  <a:srgbClr val="FFFF00"/>
                </a:solidFill>
              </a:rPr>
              <a:t>30 = 1050 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62665" y="3735435"/>
            <a:ext cx="29690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2</a:t>
            </a:r>
            <a:r>
              <a:rPr lang="en-GB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436 × 600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46878" y="4273910"/>
            <a:ext cx="1544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436 </a:t>
            </a:r>
            <a:r>
              <a:rPr lang="en-GB" sz="1800" b="1" dirty="0" smtClean="0">
                <a:solidFill>
                  <a:srgbClr val="FFFF00"/>
                </a:solidFill>
              </a:rPr>
              <a:t>× 100 × 6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62665" y="4734770"/>
            <a:ext cx="23102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43600 × 6 </a:t>
            </a:r>
            <a:r>
              <a:rPr lang="en-GB" sz="1800" b="1" dirty="0">
                <a:solidFill>
                  <a:srgbClr val="FFFF00"/>
                </a:solidFill>
              </a:rPr>
              <a:t>= 261600 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62665" y="5157225"/>
            <a:ext cx="23807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so 436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>
                <a:solidFill>
                  <a:srgbClr val="FFFF00"/>
                </a:solidFill>
              </a:rPr>
              <a:t>600 = 261600 </a:t>
            </a:r>
          </a:p>
        </p:txBody>
      </p:sp>
      <p:pic>
        <p:nvPicPr>
          <p:cNvPr id="13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9940" y="1009485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8685" y="3739601"/>
            <a:ext cx="1094085" cy="114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5762599" y="1124700"/>
            <a:ext cx="2189041" cy="921720"/>
          </a:xfrm>
          <a:prstGeom prst="wedgeRectCallout">
            <a:avLst>
              <a:gd name="adj1" fmla="val -96744"/>
              <a:gd name="adj2" fmla="val -2489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multiply by 30, </a:t>
            </a:r>
          </a:p>
          <a:p>
            <a:r>
              <a:rPr lang="en-GB" sz="1800" dirty="0" smtClean="0">
                <a:latin typeface="Comic Sans MS" pitchFamily="66" charset="0"/>
              </a:rPr>
              <a:t>multiply by 10, </a:t>
            </a:r>
          </a:p>
          <a:p>
            <a:r>
              <a:rPr lang="en-GB" sz="1800" dirty="0" smtClean="0">
                <a:latin typeface="Comic Sans MS" pitchFamily="66" charset="0"/>
              </a:rPr>
              <a:t>then by 3.</a:t>
            </a:r>
            <a:endParaRPr lang="en-GB" sz="1800" dirty="0" smtClean="0"/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5914999" y="3827467"/>
            <a:ext cx="2305476" cy="984113"/>
          </a:xfrm>
          <a:prstGeom prst="wedgeRectCallout">
            <a:avLst>
              <a:gd name="adj1" fmla="val -100548"/>
              <a:gd name="adj2" fmla="val -2598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multiply by 600, </a:t>
            </a:r>
          </a:p>
          <a:p>
            <a:r>
              <a:rPr lang="en-GB" sz="1800" dirty="0" smtClean="0">
                <a:latin typeface="Comic Sans MS" pitchFamily="66" charset="0"/>
              </a:rPr>
              <a:t>multiply by 100, </a:t>
            </a:r>
          </a:p>
          <a:p>
            <a:r>
              <a:rPr lang="en-GB" sz="1800" dirty="0" smtClean="0">
                <a:latin typeface="Comic Sans MS" pitchFamily="66" charset="0"/>
              </a:rPr>
              <a:t>then by 6.</a:t>
            </a:r>
            <a:endParaRPr lang="en-GB" sz="1800" dirty="0" smtClean="0"/>
          </a:p>
          <a:p>
            <a:endParaRPr lang="en-GB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/>
      <p:bldP spid="6" grpId="0" build="allAtOnce"/>
      <p:bldP spid="7" grpId="0" build="allAtOnce"/>
      <p:bldP spid="8" grpId="0" build="allAtOnce"/>
      <p:bldP spid="10" grpId="0" build="allAtOnce"/>
      <p:bldP spid="11" grpId="0" build="allAtOnce"/>
      <p:bldP spid="12" grpId="0" build="allAtOnce"/>
      <p:bldP spid="15" grpId="0" build="allAtOnce" animBg="1"/>
      <p:bldP spid="16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488" y="1009485"/>
            <a:ext cx="1008112" cy="105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2267744" y="1009485"/>
            <a:ext cx="6624736" cy="436861"/>
          </a:xfrm>
          <a:prstGeom prst="wedgeRectCallout">
            <a:avLst>
              <a:gd name="adj1" fmla="val -61444"/>
              <a:gd name="adj2" fmla="val 1981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We </a:t>
            </a:r>
            <a:r>
              <a:rPr lang="en-GB" sz="1800" dirty="0">
                <a:latin typeface="Comic Sans MS" pitchFamily="66" charset="0"/>
              </a:rPr>
              <a:t>may also use these techniques for multiplying decimals.</a:t>
            </a:r>
            <a:endParaRPr lang="en-GB" sz="1800" dirty="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071265" y="2906048"/>
            <a:ext cx="2145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0.342 × 100 × 5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480158" y="2944453"/>
            <a:ext cx="148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2.36 × 10 × 2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059832" y="313492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Multiplication 4</a:t>
            </a:r>
            <a:r>
              <a:rPr lang="en-GB" sz="3200" dirty="0" smtClean="0">
                <a:solidFill>
                  <a:srgbClr val="FFFF00"/>
                </a:solidFill>
              </a:rPr>
              <a:t> 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462665" y="2353660"/>
            <a:ext cx="3473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3</a:t>
            </a:r>
            <a:r>
              <a:rPr lang="en-GB" sz="1800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2.36 × 20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053935" y="2353660"/>
            <a:ext cx="3473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4</a:t>
            </a:r>
            <a:r>
              <a:rPr lang="en-GB" sz="1800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0.342× 700 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462665" y="3866173"/>
            <a:ext cx="26324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so 2.36 × 20 = 47.2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62665" y="3390595"/>
            <a:ext cx="26324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23.6 × 2 = 47.2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5060967" y="3366908"/>
            <a:ext cx="27370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34.2 × 7 </a:t>
            </a:r>
            <a:r>
              <a:rPr lang="en-GB" sz="1800" b="1" dirty="0">
                <a:solidFill>
                  <a:srgbClr val="FFFF00"/>
                </a:solidFill>
              </a:rPr>
              <a:t>= </a:t>
            </a:r>
            <a:r>
              <a:rPr lang="en-GB" sz="1800" b="1" dirty="0" smtClean="0">
                <a:solidFill>
                  <a:srgbClr val="FFFF00"/>
                </a:solidFill>
              </a:rPr>
              <a:t>2379.4  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5071265" y="3813050"/>
            <a:ext cx="27370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so 0.342 × 70 = 2379.4</a:t>
            </a:r>
            <a:endParaRPr lang="en-GB" sz="1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 animBg="1"/>
      <p:bldP spid="14" grpId="0" build="allAtOnce"/>
      <p:bldP spid="15" grpId="0" build="allAtOnce"/>
      <p:bldP spid="17" grpId="0" build="allAtOnce"/>
      <p:bldP spid="18" grpId="0" build="allAtOnce"/>
      <p:bldP spid="19" grpId="0" build="allAtOnce"/>
      <p:bldP spid="20" grpId="0" build="allAtOnce"/>
      <p:bldP spid="23" grpId="0" build="allAtOnce"/>
      <p:bldP spid="24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610</Words>
  <Application>Microsoft Office PowerPoint</Application>
  <PresentationFormat>On-screen Show (4:3)</PresentationFormat>
  <Paragraphs>375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Technology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116</cp:revision>
  <dcterms:created xsi:type="dcterms:W3CDTF">2003-06-26T13:26:14Z</dcterms:created>
  <dcterms:modified xsi:type="dcterms:W3CDTF">2011-08-11T14:57:09Z</dcterms:modified>
</cp:coreProperties>
</file>