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03" r:id="rId2"/>
    <p:sldId id="307" r:id="rId3"/>
    <p:sldId id="305" r:id="rId4"/>
    <p:sldId id="309" r:id="rId5"/>
    <p:sldId id="308" r:id="rId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74" d="100"/>
          <a:sy n="74" d="100"/>
        </p:scale>
        <p:origin x="-10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544200" y="243717"/>
            <a:ext cx="2055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Division 1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b="1" dirty="0">
              <a:solidFill>
                <a:srgbClr val="FFFF00"/>
              </a:solidFill>
            </a:endParaRPr>
          </a:p>
        </p:txBody>
      </p:sp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402" y="908720"/>
            <a:ext cx="1189278" cy="1248742"/>
          </a:xfrm>
          <a:prstGeom prst="rect">
            <a:avLst/>
          </a:prstGeom>
          <a:noFill/>
        </p:spPr>
      </p:pic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451884" y="4845059"/>
            <a:ext cx="32560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There </a:t>
            </a:r>
            <a:r>
              <a:rPr lang="en-GB" sz="1800" dirty="0">
                <a:solidFill>
                  <a:srgbClr val="FFFF00"/>
                </a:solidFill>
              </a:rPr>
              <a:t>are 24 pupils in each class.</a:t>
            </a:r>
          </a:p>
        </p:txBody>
      </p:sp>
      <p:sp>
        <p:nvSpPr>
          <p:cNvPr id="5" name="AutoShape 1233"/>
          <p:cNvSpPr>
            <a:spLocks noChangeArrowheads="1"/>
          </p:cNvSpPr>
          <p:nvPr/>
        </p:nvSpPr>
        <p:spPr bwMode="auto">
          <a:xfrm>
            <a:off x="3338934" y="1208088"/>
            <a:ext cx="5337522" cy="564728"/>
          </a:xfrm>
          <a:prstGeom prst="wedgeRectCallout">
            <a:avLst>
              <a:gd name="adj1" fmla="val -71213"/>
              <a:gd name="adj2" fmla="val 52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solidFill>
                  <a:srgbClr val="002060"/>
                </a:solidFill>
                <a:latin typeface="Comic Sans MS" pitchFamily="66" charset="0"/>
              </a:rPr>
              <a:t>You should be able to divide by a single digit or by a multiple of 10 or 100 without a calculator.</a:t>
            </a: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67544" y="2402304"/>
            <a:ext cx="784887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1</a:t>
            </a:r>
            <a:r>
              <a:rPr lang="en-GB" sz="1800" dirty="0" smtClean="0">
                <a:solidFill>
                  <a:srgbClr val="FFFF00"/>
                </a:solidFill>
              </a:rPr>
              <a:t> 	There are 192 pupils in first year, shared equally 				between 8 classes.  How many pupils are in each class?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560440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3992488" y="3745225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1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824136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4124454" y="335699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2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6368752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6800800" y="3745225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1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7088832" y="3734192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3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7160840" y="335699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4</a:t>
            </a:r>
            <a:endParaRPr lang="en-GB" sz="1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/>
      <p:bldP spid="5" grpId="0" build="allAtOnce" animBg="1"/>
      <p:bldP spid="9" grpId="0" build="allAtOnce"/>
      <p:bldP spid="14" grpId="0" build="allAtOnce"/>
      <p:bldP spid="23" grpId="0" build="allAtOnce"/>
      <p:bldP spid="25" grpId="0" build="allAtOnce"/>
      <p:bldP spid="26" grpId="0" build="allAtOnce"/>
      <p:bldP spid="27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616209" y="243717"/>
            <a:ext cx="19115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Division 1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b="1" dirty="0">
              <a:solidFill>
                <a:srgbClr val="FFFF00"/>
              </a:solidFill>
            </a:endParaRPr>
          </a:p>
        </p:txBody>
      </p:sp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402" y="908720"/>
            <a:ext cx="1189278" cy="1248742"/>
          </a:xfrm>
          <a:prstGeom prst="rect">
            <a:avLst/>
          </a:prstGeom>
          <a:noFill/>
        </p:spPr>
      </p:pic>
      <p:sp>
        <p:nvSpPr>
          <p:cNvPr id="5" name="AutoShape 1233"/>
          <p:cNvSpPr>
            <a:spLocks noChangeArrowheads="1"/>
          </p:cNvSpPr>
          <p:nvPr/>
        </p:nvSpPr>
        <p:spPr bwMode="auto">
          <a:xfrm>
            <a:off x="3338934" y="1208088"/>
            <a:ext cx="5337522" cy="564728"/>
          </a:xfrm>
          <a:prstGeom prst="wedgeRectCallout">
            <a:avLst>
              <a:gd name="adj1" fmla="val -71213"/>
              <a:gd name="adj2" fmla="val 52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When dividing a decimal by a whole number, the decimal points must stay in line.</a:t>
            </a:r>
            <a:endParaRPr lang="en-GB" sz="1800" dirty="0" smtClean="0">
              <a:solidFill>
                <a:srgbClr val="00206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67544" y="2540803"/>
            <a:ext cx="78488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2</a:t>
            </a:r>
            <a:r>
              <a:rPr lang="en-GB" sz="1800" dirty="0" smtClean="0">
                <a:solidFill>
                  <a:srgbClr val="FFFF00"/>
                </a:solidFill>
              </a:rPr>
              <a:t> 	 Divide 4.74 by 3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84576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5216624" y="3745225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1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824136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5348590" y="335699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5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6800800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7232848" y="3745225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1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7520880" y="3734192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2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7592888" y="335699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8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2696344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1259632" y="3707740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3131840" y="3717032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5220072" y="3717032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7236296" y="3717032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3131840" y="3284984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7236296" y="3284984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5220072" y="3284984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9" grpId="0" build="allAtOnce"/>
      <p:bldP spid="14" grpId="0" build="allAtOnce"/>
      <p:bldP spid="23" grpId="0" build="allAtOnce"/>
      <p:bldP spid="25" grpId="0" build="allAtOnce"/>
      <p:bldP spid="26" grpId="0" build="allAtOnce"/>
      <p:bldP spid="27" grpId="0" build="allAtOnce"/>
      <p:bldP spid="16" grpId="0" build="allAtOnce"/>
      <p:bldP spid="17" grpId="0" build="allAtOnce"/>
      <p:bldP spid="18" grpId="0" build="allAtOnce"/>
      <p:bldP spid="20" grpId="0" build="allAtOnce"/>
      <p:bldP spid="21" grpId="0" build="allAtOnce"/>
      <p:bldP spid="22" grpId="0" build="allAtOnce"/>
      <p:bldP spid="28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09776" y="2703403"/>
            <a:ext cx="83106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3    </a:t>
            </a:r>
            <a:r>
              <a:rPr lang="en-GB" sz="1800" dirty="0" smtClean="0">
                <a:solidFill>
                  <a:srgbClr val="FFFF00"/>
                </a:solidFill>
              </a:rPr>
              <a:t>27 ÷ 8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544201" y="243717"/>
            <a:ext cx="20555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Division 1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b="1" dirty="0">
              <a:solidFill>
                <a:srgbClr val="FFFF00"/>
              </a:solidFill>
            </a:endParaRPr>
          </a:p>
        </p:txBody>
      </p: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402" y="908720"/>
            <a:ext cx="1189278" cy="1248742"/>
          </a:xfrm>
          <a:prstGeom prst="rect">
            <a:avLst/>
          </a:prstGeom>
          <a:noFill/>
        </p:spPr>
      </p:pic>
      <p:sp>
        <p:nvSpPr>
          <p:cNvPr id="14" name="AutoShape 1233"/>
          <p:cNvSpPr>
            <a:spLocks noChangeArrowheads="1"/>
          </p:cNvSpPr>
          <p:nvPr/>
        </p:nvSpPr>
        <p:spPr bwMode="auto">
          <a:xfrm>
            <a:off x="3059832" y="1208088"/>
            <a:ext cx="5832648" cy="852760"/>
          </a:xfrm>
          <a:prstGeom prst="wedgeRectCallout">
            <a:avLst>
              <a:gd name="adj1" fmla="val -74967"/>
              <a:gd name="adj2" fmla="val -415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If you have a remainder at the end of a calculation, add a zero (or zeros) to the end of the number and continue with the calculation.</a:t>
            </a:r>
            <a:endParaRPr lang="en-GB" sz="1800" dirty="0" smtClean="0"/>
          </a:p>
          <a:p>
            <a:endParaRPr lang="en-GB" sz="1800" dirty="0" smtClean="0">
              <a:solidFill>
                <a:srgbClr val="00206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788024" y="3356992"/>
          <a:ext cx="192024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5750550" y="378904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6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097150" y="3774315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3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4203358" y="370774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0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5485202" y="3356992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608112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3855368" y="378904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2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2483768" y="3800073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2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4203358" y="335699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3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4110029" y="3717032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051720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2559224" y="334770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3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419872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4110029" y="3356992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7872318" y="335699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5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5223520" y="378904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2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5512216" y="378904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3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5485202" y="3717032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5856094" y="371703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0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5821894" y="335699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7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6588224" y="3356992"/>
          <a:ext cx="192024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" name="Rectangle 12"/>
          <p:cNvSpPr>
            <a:spLocks noChangeArrowheads="1"/>
          </p:cNvSpPr>
          <p:nvPr/>
        </p:nvSpPr>
        <p:spPr bwMode="auto">
          <a:xfrm>
            <a:off x="7550750" y="378904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6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7285402" y="3356992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38" name="Rectangle 12"/>
          <p:cNvSpPr>
            <a:spLocks noChangeArrowheads="1"/>
          </p:cNvSpPr>
          <p:nvPr/>
        </p:nvSpPr>
        <p:spPr bwMode="auto">
          <a:xfrm>
            <a:off x="7023720" y="378904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2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39" name="Rectangle 12"/>
          <p:cNvSpPr>
            <a:spLocks noChangeArrowheads="1"/>
          </p:cNvSpPr>
          <p:nvPr/>
        </p:nvSpPr>
        <p:spPr bwMode="auto">
          <a:xfrm>
            <a:off x="7312416" y="378904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3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7285402" y="3717032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7787266" y="378904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4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43" name="Rectangle 12"/>
          <p:cNvSpPr>
            <a:spLocks noChangeArrowheads="1"/>
          </p:cNvSpPr>
          <p:nvPr/>
        </p:nvSpPr>
        <p:spPr bwMode="auto">
          <a:xfrm>
            <a:off x="7884368" y="371703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0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467544" y="4653136"/>
            <a:ext cx="83106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So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sz="1800" dirty="0" smtClean="0">
                <a:solidFill>
                  <a:srgbClr val="FFFF00"/>
                </a:solidFill>
              </a:rPr>
              <a:t>27 ÷ 8 = 3.375 </a:t>
            </a:r>
            <a:endParaRPr lang="en-GB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3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4" grpId="0" build="allAtOnce" animBg="1"/>
      <p:bldP spid="17" grpId="0" build="allAtOnce"/>
      <p:bldP spid="18" grpId="0" build="allAtOnce"/>
      <p:bldP spid="21" grpId="0" build="allAtOnce"/>
      <p:bldP spid="22" grpId="0" build="allAtOnce"/>
      <p:bldP spid="23" grpId="0" build="allAtOnce"/>
      <p:bldP spid="24" grpId="0" build="allAtOnce"/>
      <p:bldP spid="26" grpId="0" build="allAtOnce"/>
      <p:bldP spid="28" grpId="0" build="allAtOnce"/>
      <p:bldP spid="29" grpId="0" build="allAtOnce"/>
      <p:bldP spid="32" grpId="0" build="allAtOnce"/>
      <p:bldP spid="33" grpId="0" build="allAtOnce"/>
      <p:bldP spid="34" grpId="0" build="allAtOnce"/>
      <p:bldP spid="40" grpId="0" build="allAtOnce"/>
      <p:bldP spid="42" grpId="0" build="allAtOnce"/>
      <p:bldP spid="43" grpId="0" build="allAtOnce"/>
      <p:bldP spid="45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09776" y="2703403"/>
            <a:ext cx="32701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1   </a:t>
            </a:r>
            <a:r>
              <a:rPr lang="en-GB" sz="1800" dirty="0" smtClean="0">
                <a:solidFill>
                  <a:srgbClr val="FFFF00"/>
                </a:solidFill>
              </a:rPr>
              <a:t>Divide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sz="1800" dirty="0" smtClean="0">
                <a:solidFill>
                  <a:srgbClr val="FFFF00"/>
                </a:solidFill>
              </a:rPr>
              <a:t>5.2 ÷ 10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616209" y="243717"/>
            <a:ext cx="19115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Division 2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b="1" dirty="0">
              <a:solidFill>
                <a:srgbClr val="FFFF00"/>
              </a:solidFill>
            </a:endParaRPr>
          </a:p>
        </p:txBody>
      </p: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402" y="1028130"/>
            <a:ext cx="1189278" cy="1248742"/>
          </a:xfrm>
          <a:prstGeom prst="rect">
            <a:avLst/>
          </a:prstGeom>
          <a:noFill/>
        </p:spPr>
      </p:pic>
      <p:sp>
        <p:nvSpPr>
          <p:cNvPr id="12" name="AutoShape 216"/>
          <p:cNvSpPr>
            <a:spLocks noChangeArrowheads="1"/>
          </p:cNvSpPr>
          <p:nvPr/>
        </p:nvSpPr>
        <p:spPr bwMode="auto">
          <a:xfrm>
            <a:off x="2339752" y="1100138"/>
            <a:ext cx="6696744" cy="936104"/>
          </a:xfrm>
          <a:prstGeom prst="wedgeRectCallout">
            <a:avLst>
              <a:gd name="adj1" fmla="val -65139"/>
              <a:gd name="adj2" fmla="val -1544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To divide by</a:t>
            </a:r>
            <a:r>
              <a:rPr lang="en-GB" sz="1800" b="1" dirty="0" smtClean="0">
                <a:latin typeface="Comic Sans MS" pitchFamily="66" charset="0"/>
              </a:rPr>
              <a:t> 10 </a:t>
            </a:r>
            <a:r>
              <a:rPr lang="en-GB" sz="1800" dirty="0" smtClean="0">
                <a:latin typeface="Comic Sans MS" pitchFamily="66" charset="0"/>
              </a:rPr>
              <a:t>move every digit </a:t>
            </a:r>
            <a:r>
              <a:rPr lang="en-GB" sz="1800" b="1" i="1" dirty="0" smtClean="0">
                <a:latin typeface="Comic Sans MS" pitchFamily="66" charset="0"/>
              </a:rPr>
              <a:t>one</a:t>
            </a:r>
            <a:r>
              <a:rPr lang="en-GB" sz="1800" dirty="0" smtClean="0">
                <a:latin typeface="Comic Sans MS" pitchFamily="66" charset="0"/>
              </a:rPr>
              <a:t> place to the right.</a:t>
            </a:r>
            <a:endParaRPr lang="en-GB" sz="1800" dirty="0">
              <a:latin typeface="Comic Sans MS" pitchFamily="66" charset="0"/>
            </a:endParaRPr>
          </a:p>
          <a:p>
            <a:r>
              <a:rPr lang="en-GB" sz="1800" dirty="0">
                <a:latin typeface="Comic Sans MS" pitchFamily="66" charset="0"/>
              </a:rPr>
              <a:t>To </a:t>
            </a:r>
            <a:r>
              <a:rPr lang="en-GB" sz="1800" dirty="0" smtClean="0">
                <a:latin typeface="Comic Sans MS" pitchFamily="66" charset="0"/>
              </a:rPr>
              <a:t>divide </a:t>
            </a:r>
            <a:r>
              <a:rPr lang="en-GB" sz="1800" dirty="0">
                <a:latin typeface="Comic Sans MS" pitchFamily="66" charset="0"/>
              </a:rPr>
              <a:t>by </a:t>
            </a:r>
            <a:r>
              <a:rPr lang="en-GB" sz="1800" b="1" dirty="0" smtClean="0">
                <a:latin typeface="Comic Sans MS" pitchFamily="66" charset="0"/>
              </a:rPr>
              <a:t>100</a:t>
            </a:r>
            <a:r>
              <a:rPr lang="en-GB" sz="1800" dirty="0" smtClean="0">
                <a:latin typeface="Comic Sans MS" pitchFamily="66" charset="0"/>
              </a:rPr>
              <a:t> </a:t>
            </a:r>
            <a:r>
              <a:rPr lang="en-GB" sz="1800" dirty="0">
                <a:latin typeface="Comic Sans MS" pitchFamily="66" charset="0"/>
              </a:rPr>
              <a:t>move every digit </a:t>
            </a:r>
            <a:r>
              <a:rPr lang="en-GB" sz="1800" b="1" i="1" dirty="0">
                <a:latin typeface="Comic Sans MS" pitchFamily="66" charset="0"/>
              </a:rPr>
              <a:t>two</a:t>
            </a:r>
            <a:r>
              <a:rPr lang="en-GB" sz="1800" dirty="0">
                <a:latin typeface="Comic Sans MS" pitchFamily="66" charset="0"/>
              </a:rPr>
              <a:t> places to the </a:t>
            </a:r>
            <a:r>
              <a:rPr lang="en-GB" sz="1800" dirty="0" smtClean="0">
                <a:latin typeface="Comic Sans MS" pitchFamily="66" charset="0"/>
              </a:rPr>
              <a:t>right.</a:t>
            </a:r>
          </a:p>
          <a:p>
            <a:r>
              <a:rPr lang="en-GB" sz="1800" b="1" dirty="0" smtClean="0">
                <a:latin typeface="Comic Sans MS" pitchFamily="66" charset="0"/>
              </a:rPr>
              <a:t>Remember:</a:t>
            </a:r>
            <a:r>
              <a:rPr lang="en-GB" sz="1800" dirty="0" smtClean="0">
                <a:latin typeface="Comic Sans MS" pitchFamily="66" charset="0"/>
              </a:rPr>
              <a:t> when you divide the number gets smaller</a:t>
            </a:r>
            <a:endParaRPr lang="en-GB" sz="1800" dirty="0"/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1115616" y="3356992"/>
          <a:ext cx="146304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760"/>
                <a:gridCol w="365760"/>
                <a:gridCol w="365760"/>
                <a:gridCol w="365760"/>
              </a:tblGrid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÷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" name="Rectangle 30"/>
          <p:cNvSpPr/>
          <p:nvPr/>
        </p:nvSpPr>
        <p:spPr>
          <a:xfrm>
            <a:off x="2195736" y="4437112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2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63688" y="3669103"/>
            <a:ext cx="242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547664" y="4437112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0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907704" y="4437112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5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763688" y="4365104"/>
            <a:ext cx="242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7" name="Line 77"/>
          <p:cNvSpPr>
            <a:spLocks noChangeShapeType="1"/>
          </p:cNvSpPr>
          <p:nvPr/>
        </p:nvSpPr>
        <p:spPr bwMode="auto">
          <a:xfrm>
            <a:off x="2123728" y="4005064"/>
            <a:ext cx="216024" cy="504056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5046280" y="2708920"/>
            <a:ext cx="3918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2   </a:t>
            </a:r>
            <a:r>
              <a:rPr lang="en-GB" sz="1800" dirty="0" smtClean="0">
                <a:solidFill>
                  <a:srgbClr val="FFFF00"/>
                </a:solidFill>
              </a:rPr>
              <a:t>Divide 173 ÷ 100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63" name="Line 77"/>
          <p:cNvSpPr>
            <a:spLocks noChangeShapeType="1"/>
          </p:cNvSpPr>
          <p:nvPr/>
        </p:nvSpPr>
        <p:spPr bwMode="auto">
          <a:xfrm>
            <a:off x="1763688" y="4005064"/>
            <a:ext cx="216024" cy="504056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5940152" y="3356992"/>
          <a:ext cx="146304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608"/>
                <a:gridCol w="292608"/>
                <a:gridCol w="292608"/>
                <a:gridCol w="292608"/>
                <a:gridCol w="292608"/>
              </a:tblGrid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÷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" name="Rectangle 67"/>
          <p:cNvSpPr/>
          <p:nvPr/>
        </p:nvSpPr>
        <p:spPr>
          <a:xfrm>
            <a:off x="7082016" y="4437112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3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765611" y="3669103"/>
            <a:ext cx="242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865992" y="4437112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7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1" name="Line 77"/>
          <p:cNvSpPr>
            <a:spLocks noChangeShapeType="1"/>
          </p:cNvSpPr>
          <p:nvPr/>
        </p:nvSpPr>
        <p:spPr bwMode="auto">
          <a:xfrm>
            <a:off x="6433944" y="4005064"/>
            <a:ext cx="504056" cy="576064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752139" y="4365104"/>
            <a:ext cx="242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540151" y="4437112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1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4" name="Line 77"/>
          <p:cNvSpPr>
            <a:spLocks noChangeShapeType="1"/>
          </p:cNvSpPr>
          <p:nvPr/>
        </p:nvSpPr>
        <p:spPr bwMode="auto">
          <a:xfrm>
            <a:off x="6721976" y="4005064"/>
            <a:ext cx="504056" cy="576064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75" name="Line 77"/>
          <p:cNvSpPr>
            <a:spLocks noChangeShapeType="1"/>
          </p:cNvSpPr>
          <p:nvPr/>
        </p:nvSpPr>
        <p:spPr bwMode="auto">
          <a:xfrm>
            <a:off x="6145912" y="4005064"/>
            <a:ext cx="504056" cy="576064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204594"/>
            <a:ext cx="1189278" cy="1248742"/>
          </a:xfrm>
          <a:prstGeom prst="rect">
            <a:avLst/>
          </a:prstGeom>
          <a:noFill/>
        </p:spPr>
      </p:pic>
      <p:sp>
        <p:nvSpPr>
          <p:cNvPr id="28" name="AutoShape 216"/>
          <p:cNvSpPr>
            <a:spLocks noChangeArrowheads="1"/>
          </p:cNvSpPr>
          <p:nvPr/>
        </p:nvSpPr>
        <p:spPr bwMode="auto">
          <a:xfrm>
            <a:off x="2304894" y="5420618"/>
            <a:ext cx="3275218" cy="600670"/>
          </a:xfrm>
          <a:prstGeom prst="wedgeRectCallout">
            <a:avLst>
              <a:gd name="adj1" fmla="val -63216"/>
              <a:gd name="adj2" fmla="val -2830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Remember the decimal point</a:t>
            </a:r>
            <a:endParaRPr lang="en-GB" sz="1800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2" grpId="0" uiExpand="1" build="p" animBg="1"/>
      <p:bldP spid="31" grpId="0" build="allAtOnce"/>
      <p:bldP spid="32" grpId="0" build="allAtOnce"/>
      <p:bldP spid="33" grpId="0" build="allAtOnce"/>
      <p:bldP spid="34" grpId="0" build="allAtOnce"/>
      <p:bldP spid="36" grpId="0" build="allAtOnce"/>
      <p:bldP spid="37" grpId="0" animBg="1"/>
      <p:bldP spid="46" grpId="0" build="allAtOnce"/>
      <p:bldP spid="63" grpId="0" animBg="1"/>
      <p:bldP spid="68" grpId="0" build="allAtOnce"/>
      <p:bldP spid="69" grpId="0" build="allAtOnce"/>
      <p:bldP spid="70" grpId="0" build="allAtOnce"/>
      <p:bldP spid="71" grpId="0" animBg="1"/>
      <p:bldP spid="72" grpId="0" build="allAtOnce"/>
      <p:bldP spid="73" grpId="0" build="allAtOnce"/>
      <p:bldP spid="74" grpId="0" animBg="1"/>
      <p:bldP spid="75" grpId="0" animBg="1"/>
      <p:bldP spid="28" grpId="0" uiExpand="1" build="p" animBg="1"/>
      <p:bldP spid="28" grpId="1" uiExpand="1" build="allAtOnce" animBg="1"/>
      <p:bldP spid="28" grpId="2" uiExpan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09776" y="2348880"/>
            <a:ext cx="831069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3    </a:t>
            </a:r>
            <a:r>
              <a:rPr lang="en-GB" sz="1800" dirty="0" smtClean="0">
                <a:solidFill>
                  <a:srgbClr val="FFFF00"/>
                </a:solidFill>
              </a:rPr>
              <a:t>A barrel contains 22 litres of juice.  If it is poured evenly into 80 	             glasses, how much juice is in each glass?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2549525" y="4973915"/>
            <a:ext cx="38433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Each glass contains 0.275 litres 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580205" y="243717"/>
            <a:ext cx="20719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Division  3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b="1" dirty="0">
              <a:solidFill>
                <a:srgbClr val="FFFF00"/>
              </a:solidFill>
            </a:endParaRPr>
          </a:p>
        </p:txBody>
      </p: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402" y="908720"/>
            <a:ext cx="1189278" cy="1248742"/>
          </a:xfrm>
          <a:prstGeom prst="rect">
            <a:avLst/>
          </a:prstGeom>
          <a:noFill/>
        </p:spPr>
      </p:pic>
      <p:sp>
        <p:nvSpPr>
          <p:cNvPr id="14" name="AutoShape 1233"/>
          <p:cNvSpPr>
            <a:spLocks noChangeArrowheads="1"/>
          </p:cNvSpPr>
          <p:nvPr/>
        </p:nvSpPr>
        <p:spPr bwMode="auto">
          <a:xfrm>
            <a:off x="3059832" y="1208088"/>
            <a:ext cx="5832648" cy="708744"/>
          </a:xfrm>
          <a:prstGeom prst="wedgeRectCallout">
            <a:avLst>
              <a:gd name="adj1" fmla="val -74967"/>
              <a:gd name="adj2" fmla="val -415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Dividing by 80 using a written method involves dividing by 10 and then by 8.</a:t>
            </a:r>
            <a:endParaRPr lang="en-GB" sz="1800" dirty="0" smtClean="0"/>
          </a:p>
          <a:p>
            <a:endParaRPr lang="en-GB" sz="1800" dirty="0" smtClean="0">
              <a:solidFill>
                <a:srgbClr val="002060"/>
              </a:solidFill>
            </a:endParaRP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480158" y="3290076"/>
            <a:ext cx="14803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22 ÷ 10 ÷ 8 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462665" y="4211796"/>
            <a:ext cx="26324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so 22 </a:t>
            </a:r>
            <a:r>
              <a:rPr lang="en-GB" sz="1800" b="1" dirty="0" smtClean="0">
                <a:solidFill>
                  <a:srgbClr val="FFFF00"/>
                </a:solidFill>
              </a:rPr>
              <a:t>÷ </a:t>
            </a:r>
            <a:r>
              <a:rPr lang="en-GB" sz="1800" b="1" dirty="0" smtClean="0">
                <a:solidFill>
                  <a:srgbClr val="FFFF00"/>
                </a:solidFill>
              </a:rPr>
              <a:t>80 = 0.275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462665" y="3736218"/>
            <a:ext cx="26324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2.2 ÷ 8 = 0.275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4810998" y="378904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6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4411657" y="342900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0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5072608" y="3432587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5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4581431" y="3789040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2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4653439" y="342900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2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542794" y="3356992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4139952" y="3411840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4555081" y="3707740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.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36" name="Rectangle 12"/>
          <p:cNvSpPr>
            <a:spLocks noChangeArrowheads="1"/>
          </p:cNvSpPr>
          <p:nvPr/>
        </p:nvSpPr>
        <p:spPr bwMode="auto">
          <a:xfrm>
            <a:off x="4856584" y="3779748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0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4856584" y="342900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7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4974842" y="3801919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4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5060558" y="3779748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0</a:t>
            </a:r>
            <a:endParaRPr lang="en-GB" sz="1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9" grpId="0" build="allAtOnce"/>
      <p:bldP spid="14" grpId="0" build="allAtOnce" animBg="1"/>
      <p:bldP spid="12" grpId="0" build="allAtOnce"/>
      <p:bldP spid="20" grpId="0" build="allAtOnce"/>
      <p:bldP spid="21" grpId="0" build="allAtOnce"/>
      <p:bldP spid="24" grpId="0" build="allAtOnce"/>
      <p:bldP spid="25" grpId="0" build="allAtOnce"/>
      <p:bldP spid="27" grpId="0" build="allAtOnce"/>
      <p:bldP spid="28" grpId="0" build="allAtOnce"/>
      <p:bldP spid="29" grpId="0" build="allAtOnce"/>
      <p:bldP spid="31" grpId="0" build="allAtOnce"/>
      <p:bldP spid="36" grpId="0" build="allAtOnce"/>
      <p:bldP spid="37" grpId="0" build="allAtOnce"/>
      <p:bldP spid="44" grpId="0" build="allAtOnce"/>
      <p:bldP spid="45" grpId="0" build="allAtOnce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</TotalTime>
  <Words>351</Words>
  <Application>Microsoft Office PowerPoint</Application>
  <PresentationFormat>On-screen Show (4:3)</PresentationFormat>
  <Paragraphs>167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Technology</vt:lpstr>
      <vt:lpstr>Slide 1</vt:lpstr>
      <vt:lpstr>Slide 2</vt:lpstr>
      <vt:lpstr>Slide 3</vt:lpstr>
      <vt:lpstr>Slide 4</vt:lpstr>
      <vt:lpstr>Slide 5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111</cp:revision>
  <dcterms:created xsi:type="dcterms:W3CDTF">2003-06-26T13:26:14Z</dcterms:created>
  <dcterms:modified xsi:type="dcterms:W3CDTF">2011-08-11T19:01:32Z</dcterms:modified>
</cp:coreProperties>
</file>