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3" r:id="rId2"/>
    <p:sldId id="304" r:id="rId3"/>
    <p:sldId id="305" r:id="rId4"/>
    <p:sldId id="307" r:id="rId5"/>
    <p:sldId id="306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0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62990" y="241013"/>
            <a:ext cx="61259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Order </a:t>
            </a:r>
            <a:r>
              <a:rPr lang="en-GB" sz="3200" b="1" dirty="0">
                <a:solidFill>
                  <a:srgbClr val="FFFF00"/>
                </a:solidFill>
              </a:rPr>
              <a:t>of Calculation (BODMAS)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481013" y="1475492"/>
            <a:ext cx="8181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Consider </a:t>
            </a:r>
            <a:r>
              <a:rPr lang="en-GB" sz="1800" dirty="0" smtClean="0">
                <a:solidFill>
                  <a:srgbClr val="FFFF00"/>
                </a:solidFill>
              </a:rPr>
              <a:t>: What </a:t>
            </a:r>
            <a:r>
              <a:rPr lang="en-GB" sz="1800" dirty="0">
                <a:solidFill>
                  <a:srgbClr val="FFFF00"/>
                </a:solidFill>
              </a:rPr>
              <a:t>is the answer to 2 + </a:t>
            </a:r>
            <a:r>
              <a:rPr lang="en-GB" sz="1800" dirty="0" smtClean="0">
                <a:solidFill>
                  <a:srgbClr val="FFFF00"/>
                </a:solidFill>
              </a:rPr>
              <a:t>5 × 8 ?</a:t>
            </a:r>
          </a:p>
        </p:txBody>
      </p:sp>
      <p:pic>
        <p:nvPicPr>
          <p:cNvPr id="4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975" y="4753198"/>
            <a:ext cx="1207705" cy="1268090"/>
          </a:xfrm>
          <a:prstGeom prst="rect">
            <a:avLst/>
          </a:prstGeom>
          <a:noFill/>
        </p:spPr>
      </p:pic>
      <p:sp>
        <p:nvSpPr>
          <p:cNvPr id="5" name="AutoShape 23"/>
          <p:cNvSpPr>
            <a:spLocks noChangeArrowheads="1"/>
          </p:cNvSpPr>
          <p:nvPr/>
        </p:nvSpPr>
        <p:spPr bwMode="auto">
          <a:xfrm>
            <a:off x="2483768" y="4786982"/>
            <a:ext cx="5002138" cy="1234306"/>
          </a:xfrm>
          <a:prstGeom prst="wedgeRectCallout">
            <a:avLst>
              <a:gd name="adj1" fmla="val -63611"/>
              <a:gd name="adj2" fmla="val 347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solidFill>
                  <a:srgbClr val="002060"/>
                </a:solidFill>
                <a:latin typeface="Comic Sans MS" pitchFamily="66" charset="0"/>
              </a:rPr>
              <a:t>Calculations which have more than one operation need to be done 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in the correct  </a:t>
            </a:r>
            <a:r>
              <a:rPr lang="en-GB" sz="1800" dirty="0">
                <a:solidFill>
                  <a:srgbClr val="002060"/>
                </a:solidFill>
                <a:latin typeface="Comic Sans MS" pitchFamily="66" charset="0"/>
              </a:rPr>
              <a:t>order.  The order can be remembered by using the mnemonic </a:t>
            </a:r>
            <a:r>
              <a:rPr lang="en-GB" sz="1800" b="1" dirty="0">
                <a:solidFill>
                  <a:srgbClr val="002060"/>
                </a:solidFill>
                <a:latin typeface="Comic Sans MS" pitchFamily="66" charset="0"/>
              </a:rPr>
              <a:t>BODMAS</a:t>
            </a: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67544" y="4149080"/>
            <a:ext cx="8181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The </a:t>
            </a:r>
            <a:r>
              <a:rPr lang="en-GB" sz="1800" dirty="0">
                <a:solidFill>
                  <a:srgbClr val="FFFF00"/>
                </a:solidFill>
              </a:rPr>
              <a:t>correct answer is 42. 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7544" y="3275692"/>
            <a:ext cx="8181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Is it	7 × 8 </a:t>
            </a:r>
            <a:r>
              <a:rPr lang="en-GB" sz="1800" dirty="0">
                <a:solidFill>
                  <a:srgbClr val="FFFF00"/>
                </a:solidFill>
              </a:rPr>
              <a:t>= 56    or       </a:t>
            </a:r>
            <a:r>
              <a:rPr lang="en-GB" sz="1800" dirty="0" smtClean="0">
                <a:solidFill>
                  <a:srgbClr val="FFFF00"/>
                </a:solidFill>
              </a:rPr>
              <a:t>	2 </a:t>
            </a:r>
            <a:r>
              <a:rPr lang="en-GB" sz="1800" dirty="0">
                <a:solidFill>
                  <a:srgbClr val="FFFF00"/>
                </a:solidFill>
              </a:rPr>
              <a:t>+ 40 = </a:t>
            </a:r>
            <a:r>
              <a:rPr lang="en-GB" sz="1800" dirty="0" smtClean="0">
                <a:solidFill>
                  <a:srgbClr val="FFFF00"/>
                </a:solidFill>
              </a:rPr>
              <a:t>42?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67544" y="2339588"/>
            <a:ext cx="8181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Is </a:t>
            </a:r>
            <a:r>
              <a:rPr lang="en-GB" sz="1800" dirty="0">
                <a:solidFill>
                  <a:srgbClr val="FFFF00"/>
                </a:solidFill>
              </a:rPr>
              <a:t>it </a:t>
            </a:r>
            <a:r>
              <a:rPr lang="en-GB" sz="1800" dirty="0" smtClean="0">
                <a:solidFill>
                  <a:srgbClr val="FFFF00"/>
                </a:solidFill>
              </a:rPr>
              <a:t>	56    	or       	42?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p"/>
      <p:bldP spid="5" grpId="0" build="allAtOnce" animBg="1"/>
      <p:bldP spid="6" grpId="0" build="p"/>
      <p:bldP spid="7" grpId="0" build="p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5"/>
          <p:cNvSpPr txBox="1">
            <a:spLocks noChangeArrowheads="1"/>
          </p:cNvSpPr>
          <p:nvPr/>
        </p:nvSpPr>
        <p:spPr bwMode="auto">
          <a:xfrm>
            <a:off x="2771800" y="1772816"/>
            <a:ext cx="2490142" cy="173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        (B)rackets </a:t>
            </a:r>
          </a:p>
          <a:p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Powers (O)f </a:t>
            </a:r>
          </a:p>
          <a:p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        (D)</a:t>
            </a:r>
            <a:r>
              <a:rPr lang="en-GB" sz="1600" b="1" dirty="0" err="1">
                <a:solidFill>
                  <a:srgbClr val="FFFF00"/>
                </a:solidFill>
                <a:latin typeface="Comic Sans MS" pitchFamily="66" charset="0"/>
              </a:rPr>
              <a:t>ivide</a:t>
            </a:r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        (M)</a:t>
            </a:r>
            <a:r>
              <a:rPr lang="en-GB" sz="1600" b="1" dirty="0" err="1">
                <a:solidFill>
                  <a:srgbClr val="FFFF00"/>
                </a:solidFill>
                <a:latin typeface="Comic Sans MS" pitchFamily="66" charset="0"/>
              </a:rPr>
              <a:t>ultiply</a:t>
            </a:r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        (A)</a:t>
            </a:r>
            <a:r>
              <a:rPr lang="en-GB" sz="1600" b="1" dirty="0" err="1">
                <a:solidFill>
                  <a:srgbClr val="FFFF00"/>
                </a:solidFill>
                <a:latin typeface="Comic Sans MS" pitchFamily="66" charset="0"/>
              </a:rPr>
              <a:t>dd</a:t>
            </a:r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  <a:p>
            <a:r>
              <a:rPr lang="en-GB" sz="1600" b="1" dirty="0">
                <a:solidFill>
                  <a:srgbClr val="FFFF00"/>
                </a:solidFill>
                <a:latin typeface="Comic Sans MS" pitchFamily="66" charset="0"/>
              </a:rPr>
              <a:t>         (S)</a:t>
            </a:r>
            <a:r>
              <a:rPr lang="en-GB" sz="1600" b="1" dirty="0" err="1">
                <a:solidFill>
                  <a:srgbClr val="FFFF00"/>
                </a:solidFill>
                <a:latin typeface="Comic Sans MS" pitchFamily="66" charset="0"/>
              </a:rPr>
              <a:t>ubract</a:t>
            </a:r>
            <a:endParaRPr lang="en-GB" sz="1600" dirty="0">
              <a:solidFill>
                <a:srgbClr val="FFFF00"/>
              </a:solidFill>
            </a:endParaRP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467544" y="1124744"/>
            <a:ext cx="81565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The </a:t>
            </a:r>
            <a:r>
              <a:rPr lang="en-GB" sz="1800" b="1" dirty="0">
                <a:solidFill>
                  <a:srgbClr val="FFFF00"/>
                </a:solidFill>
              </a:rPr>
              <a:t>BODMAS</a:t>
            </a:r>
            <a:r>
              <a:rPr lang="en-GB" sz="1800" dirty="0">
                <a:solidFill>
                  <a:srgbClr val="FFFF00"/>
                </a:solidFill>
              </a:rPr>
              <a:t> rule tells us which operations should be </a:t>
            </a:r>
            <a:r>
              <a:rPr lang="en-GB" sz="1800" dirty="0" smtClean="0">
                <a:solidFill>
                  <a:srgbClr val="FFFF00"/>
                </a:solidFill>
              </a:rPr>
              <a:t>“done“ first</a:t>
            </a:r>
            <a:r>
              <a:rPr lang="en-GB" sz="1800" dirty="0">
                <a:solidFill>
                  <a:srgbClr val="FFFF00"/>
                </a:solidFill>
              </a:rPr>
              <a:t>.  </a:t>
            </a:r>
          </a:p>
          <a:p>
            <a:r>
              <a:rPr lang="en-GB" sz="1800" b="1" dirty="0">
                <a:solidFill>
                  <a:srgbClr val="FFFF00"/>
                </a:solidFill>
              </a:rPr>
              <a:t>BODMAS</a:t>
            </a:r>
            <a:r>
              <a:rPr lang="en-GB" sz="1800" dirty="0">
                <a:solidFill>
                  <a:srgbClr val="FFFF00"/>
                </a:solidFill>
              </a:rPr>
              <a:t> represents: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62990" y="241013"/>
            <a:ext cx="61259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Order </a:t>
            </a:r>
            <a:r>
              <a:rPr lang="en-GB" sz="3200" b="1" dirty="0">
                <a:solidFill>
                  <a:srgbClr val="FFFF00"/>
                </a:solidFill>
              </a:rPr>
              <a:t>of Calculation (BODMAS)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67544" y="3855531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1</a:t>
            </a:r>
            <a:r>
              <a:rPr lang="en-GB" sz="1800" dirty="0" smtClean="0">
                <a:solidFill>
                  <a:srgbClr val="FFFF00"/>
                </a:solidFill>
              </a:rPr>
              <a:t> 	14 × 2  - 11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7544" y="4305870"/>
            <a:ext cx="35283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   	    14 × 2  - 11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28 – 11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17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215" y="4869160"/>
            <a:ext cx="1207705" cy="1268090"/>
          </a:xfrm>
          <a:prstGeom prst="rect">
            <a:avLst/>
          </a:prstGeom>
          <a:noFill/>
        </p:spPr>
      </p:pic>
      <p:sp>
        <p:nvSpPr>
          <p:cNvPr id="9" name="AutoShape 23"/>
          <p:cNvSpPr>
            <a:spLocks noChangeArrowheads="1"/>
          </p:cNvSpPr>
          <p:nvPr/>
        </p:nvSpPr>
        <p:spPr bwMode="auto">
          <a:xfrm>
            <a:off x="4610422" y="4786982"/>
            <a:ext cx="4138042" cy="1018282"/>
          </a:xfrm>
          <a:prstGeom prst="wedgeRectCallout">
            <a:avLst>
              <a:gd name="adj1" fmla="val -63611"/>
              <a:gd name="adj2" fmla="val 347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The calculations are carried out left to right because (M)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ultiply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 is “done” before (S)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ubtract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  <a:endParaRPr lang="en-GB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  <p:bldP spid="6" grpId="0" build="allAtOnce"/>
      <p:bldP spid="7" grpId="0" uiExpand="1" build="allAtOnce"/>
      <p:bldP spid="9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62990" y="241013"/>
            <a:ext cx="61259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Order </a:t>
            </a:r>
            <a:r>
              <a:rPr lang="en-GB" sz="3200" b="1" dirty="0">
                <a:solidFill>
                  <a:srgbClr val="FFFF00"/>
                </a:solidFill>
              </a:rPr>
              <a:t>of Calculation (BODMAS)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67544" y="1052736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2</a:t>
            </a:r>
            <a:r>
              <a:rPr lang="en-GB" sz="1800" dirty="0" smtClean="0">
                <a:solidFill>
                  <a:srgbClr val="FFFF00"/>
                </a:solidFill>
              </a:rPr>
              <a:t> 	14 + 2 × 11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7544" y="1503075"/>
            <a:ext cx="35283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   	    14 + 2 ×  11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14 + 22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36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95536" y="3999547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3</a:t>
            </a:r>
            <a:r>
              <a:rPr lang="en-GB" sz="1800" dirty="0" smtClean="0">
                <a:solidFill>
                  <a:srgbClr val="FFFF00"/>
                </a:solidFill>
              </a:rPr>
              <a:t> 	7 + 24 ÷ 8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95536" y="4449886"/>
            <a:ext cx="35283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   	    7 + 24 ÷ 8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7 + 3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10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215" y="2359050"/>
            <a:ext cx="1207705" cy="1268090"/>
          </a:xfrm>
          <a:prstGeom prst="rect">
            <a:avLst/>
          </a:prstGeom>
          <a:noFill/>
        </p:spPr>
      </p:pic>
      <p:sp>
        <p:nvSpPr>
          <p:cNvPr id="9" name="AutoShape 23"/>
          <p:cNvSpPr>
            <a:spLocks noChangeArrowheads="1"/>
          </p:cNvSpPr>
          <p:nvPr/>
        </p:nvSpPr>
        <p:spPr bwMode="auto">
          <a:xfrm>
            <a:off x="4610422" y="2348880"/>
            <a:ext cx="4138042" cy="504056"/>
          </a:xfrm>
          <a:prstGeom prst="wedgeRectCallout">
            <a:avLst>
              <a:gd name="adj1" fmla="val -71081"/>
              <a:gd name="adj2" fmla="val 4180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(M)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ultiply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 is “done” before (A)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dd</a:t>
            </a:r>
            <a:endParaRPr lang="en-GB" sz="1800" dirty="0">
              <a:solidFill>
                <a:srgbClr val="002060"/>
              </a:solidFill>
            </a:endParaRPr>
          </a:p>
        </p:txBody>
      </p:sp>
      <p:pic>
        <p:nvPicPr>
          <p:cNvPr id="1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215" y="4869160"/>
            <a:ext cx="1207705" cy="1268090"/>
          </a:xfrm>
          <a:prstGeom prst="rect">
            <a:avLst/>
          </a:prstGeom>
          <a:noFill/>
        </p:spPr>
      </p:pic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4610422" y="5219030"/>
            <a:ext cx="4138042" cy="514226"/>
          </a:xfrm>
          <a:prstGeom prst="wedgeRectCallout">
            <a:avLst>
              <a:gd name="adj1" fmla="val -73259"/>
              <a:gd name="adj2" fmla="val -391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(D)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ivide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 is “done” before (A)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dd</a:t>
            </a:r>
            <a:endParaRPr lang="en-GB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  <p:bldP spid="9" grpId="0" build="allAtOnce" animBg="1"/>
      <p:bldP spid="11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62990" y="241013"/>
            <a:ext cx="61259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Order </a:t>
            </a:r>
            <a:r>
              <a:rPr lang="en-GB" sz="3200" b="1" dirty="0">
                <a:solidFill>
                  <a:srgbClr val="FFFF00"/>
                </a:solidFill>
              </a:rPr>
              <a:t>of Calculation (BODMAS)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67544" y="1052736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4</a:t>
            </a:r>
            <a:r>
              <a:rPr lang="en-GB" sz="1800" dirty="0" smtClean="0">
                <a:solidFill>
                  <a:srgbClr val="FFFF00"/>
                </a:solidFill>
              </a:rPr>
              <a:t> 	4(3 + 2) - 8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7544" y="1503075"/>
            <a:ext cx="35283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   	    4(3 + 2) - 8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4 × 5 - 8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12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95536" y="3999547"/>
            <a:ext cx="37444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5</a:t>
            </a:r>
            <a:r>
              <a:rPr lang="en-GB" sz="1800" dirty="0" smtClean="0">
                <a:solidFill>
                  <a:srgbClr val="FFFF00"/>
                </a:solidFill>
              </a:rPr>
              <a:t> 	(16 + 24) ÷ 8 + 3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95536" y="4388911"/>
            <a:ext cx="35283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   	    (16 + 24) ÷ 8 + 3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40 ÷ 8 + 3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5 + 3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8</a:t>
            </a:r>
            <a:endParaRPr lang="en-GB" sz="1800" b="1" dirty="0">
              <a:solidFill>
                <a:srgbClr val="FFFF00"/>
              </a:solidFill>
            </a:endParaRP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215" y="2359050"/>
            <a:ext cx="1207705" cy="1268090"/>
          </a:xfrm>
          <a:prstGeom prst="rect">
            <a:avLst/>
          </a:prstGeom>
          <a:noFill/>
        </p:spPr>
      </p:pic>
      <p:sp>
        <p:nvSpPr>
          <p:cNvPr id="9" name="AutoShape 23"/>
          <p:cNvSpPr>
            <a:spLocks noChangeArrowheads="1"/>
          </p:cNvSpPr>
          <p:nvPr/>
        </p:nvSpPr>
        <p:spPr bwMode="auto">
          <a:xfrm>
            <a:off x="4610422" y="2348880"/>
            <a:ext cx="4282058" cy="792088"/>
          </a:xfrm>
          <a:prstGeom prst="wedgeRectCallout">
            <a:avLst>
              <a:gd name="adj1" fmla="val -71081"/>
              <a:gd name="adj2" fmla="val 4180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Work out the (B)rackets first then (M)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ultiply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 is “done” before (S)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ubtract</a:t>
            </a:r>
            <a:endParaRPr lang="en-GB" sz="1800" dirty="0">
              <a:solidFill>
                <a:srgbClr val="002060"/>
              </a:solidFill>
            </a:endParaRPr>
          </a:p>
        </p:txBody>
      </p:sp>
      <p:pic>
        <p:nvPicPr>
          <p:cNvPr id="1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215" y="4869160"/>
            <a:ext cx="1207705" cy="1268090"/>
          </a:xfrm>
          <a:prstGeom prst="rect">
            <a:avLst/>
          </a:prstGeom>
          <a:noFill/>
        </p:spPr>
      </p:pic>
      <p:sp>
        <p:nvSpPr>
          <p:cNvPr id="11" name="AutoShape 23"/>
          <p:cNvSpPr>
            <a:spLocks noChangeArrowheads="1"/>
          </p:cNvSpPr>
          <p:nvPr/>
        </p:nvSpPr>
        <p:spPr bwMode="auto">
          <a:xfrm>
            <a:off x="4610422" y="5219030"/>
            <a:ext cx="4138042" cy="730250"/>
          </a:xfrm>
          <a:prstGeom prst="wedgeRectCallout">
            <a:avLst>
              <a:gd name="adj1" fmla="val -73259"/>
              <a:gd name="adj2" fmla="val -391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Work out the (B)rackets first then (D)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ivide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 is “done” before (A)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dd</a:t>
            </a:r>
            <a:endParaRPr lang="en-GB" sz="1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6" grpId="0" build="allAtOnce"/>
      <p:bldP spid="7" grpId="0" build="allAtOnce"/>
      <p:bldP spid="9" grpId="0" build="allAtOnce" animBg="1"/>
      <p:bldP spid="11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62990" y="241013"/>
            <a:ext cx="61259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Order </a:t>
            </a:r>
            <a:r>
              <a:rPr lang="en-GB" sz="3200" b="1" dirty="0">
                <a:solidFill>
                  <a:srgbClr val="FFFF00"/>
                </a:solidFill>
              </a:rPr>
              <a:t>of Calculation (BODMAS)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7544" y="1052736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6</a:t>
            </a:r>
            <a:r>
              <a:rPr lang="en-GB" sz="1800" dirty="0" smtClean="0">
                <a:solidFill>
                  <a:srgbClr val="FFFF00"/>
                </a:solidFill>
              </a:rPr>
              <a:t> 	4</a:t>
            </a:r>
            <a:r>
              <a:rPr lang="en-GB" sz="1800" baseline="30000" dirty="0" smtClean="0">
                <a:solidFill>
                  <a:srgbClr val="FFFF00"/>
                </a:solidFill>
              </a:rPr>
              <a:t>3</a:t>
            </a:r>
            <a:r>
              <a:rPr lang="en-GB" sz="1800" dirty="0" smtClean="0">
                <a:solidFill>
                  <a:srgbClr val="FFFF00"/>
                </a:solidFill>
              </a:rPr>
              <a:t> - 2 × 7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67544" y="1508591"/>
            <a:ext cx="35283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   	    4</a:t>
            </a:r>
            <a:r>
              <a:rPr lang="en-GB" sz="1800" b="1" baseline="30000" dirty="0" smtClean="0">
                <a:solidFill>
                  <a:srgbClr val="FFFF00"/>
                </a:solidFill>
              </a:rPr>
              <a:t>3</a:t>
            </a:r>
            <a:r>
              <a:rPr lang="en-GB" sz="1800" b="1" dirty="0" smtClean="0">
                <a:solidFill>
                  <a:srgbClr val="FFFF00"/>
                </a:solidFill>
              </a:rPr>
              <a:t> - 2 ×  7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64 – 2 × 7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64 – 14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	= 50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pic>
        <p:nvPicPr>
          <p:cNvPr id="7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215" y="2359050"/>
            <a:ext cx="1207705" cy="1268090"/>
          </a:xfrm>
          <a:prstGeom prst="rect">
            <a:avLst/>
          </a:prstGeom>
          <a:noFill/>
        </p:spPr>
      </p:pic>
      <p:sp>
        <p:nvSpPr>
          <p:cNvPr id="8" name="AutoShape 23"/>
          <p:cNvSpPr>
            <a:spLocks noChangeArrowheads="1"/>
          </p:cNvSpPr>
          <p:nvPr/>
        </p:nvSpPr>
        <p:spPr bwMode="auto">
          <a:xfrm>
            <a:off x="4610422" y="2348880"/>
            <a:ext cx="4282058" cy="648072"/>
          </a:xfrm>
          <a:prstGeom prst="wedgeRectCallout">
            <a:avLst>
              <a:gd name="adj1" fmla="val -71081"/>
              <a:gd name="adj2" fmla="val 4180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Power (O)f three first then (M)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ultiply</a:t>
            </a:r>
            <a:r>
              <a:rPr lang="en-GB" sz="1800" dirty="0" smtClean="0">
                <a:solidFill>
                  <a:srgbClr val="002060"/>
                </a:solidFill>
                <a:latin typeface="Comic Sans MS" pitchFamily="66" charset="0"/>
              </a:rPr>
              <a:t> is “done” before (S)</a:t>
            </a:r>
            <a:r>
              <a:rPr lang="en-GB" sz="1800" dirty="0" err="1" smtClean="0">
                <a:solidFill>
                  <a:srgbClr val="002060"/>
                </a:solidFill>
                <a:latin typeface="Comic Sans MS" pitchFamily="66" charset="0"/>
              </a:rPr>
              <a:t>ubtract</a:t>
            </a:r>
            <a:endParaRPr lang="en-GB" sz="1800" dirty="0">
              <a:solidFill>
                <a:srgbClr val="002060"/>
              </a:solidFill>
            </a:endParaRPr>
          </a:p>
        </p:txBody>
      </p:sp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975" y="3745086"/>
            <a:ext cx="1207705" cy="1268090"/>
          </a:xfrm>
          <a:prstGeom prst="rect">
            <a:avLst/>
          </a:prstGeom>
          <a:noFill/>
        </p:spPr>
      </p:pic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987824" y="4005064"/>
            <a:ext cx="5616624" cy="720080"/>
          </a:xfrm>
          <a:prstGeom prst="wedgeRectCallout">
            <a:avLst>
              <a:gd name="adj1" fmla="val -72782"/>
              <a:gd name="adj2" fmla="val -252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Scientific calculators use </a:t>
            </a:r>
            <a:r>
              <a:rPr lang="en-GB" sz="1800" dirty="0" smtClean="0">
                <a:latin typeface="Comic Sans MS" pitchFamily="66" charset="0"/>
              </a:rPr>
              <a:t>BODMAS</a:t>
            </a:r>
            <a:r>
              <a:rPr lang="en-GB" sz="1800" dirty="0" smtClean="0">
                <a:latin typeface="Comic Sans MS" pitchFamily="66" charset="0"/>
              </a:rPr>
              <a:t> but </a:t>
            </a:r>
            <a:r>
              <a:rPr lang="en-GB" sz="1800" dirty="0" smtClean="0">
                <a:latin typeface="Comic Sans MS" pitchFamily="66" charset="0"/>
              </a:rPr>
              <a:t>basic calculators may not.</a:t>
            </a:r>
            <a:endParaRPr lang="en-GB" sz="18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/>
      <p:bldP spid="6" grpId="0" build="allAtOnce"/>
      <p:bldP spid="8" grpId="0" build="allAtOnce" animBg="1"/>
      <p:bldP spid="10" grpId="0" build="allAtOnce" animBg="1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</TotalTime>
  <Words>226</Words>
  <Application>Microsoft Office PowerPoint</Application>
  <PresentationFormat>On-screen Show (4:3)</PresentationFormat>
  <Paragraphs>51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Technology</vt:lpstr>
      <vt:lpstr>Slide 1</vt:lpstr>
      <vt:lpstr>Slide 2</vt:lpstr>
      <vt:lpstr>Slide 3</vt:lpstr>
      <vt:lpstr>Slide 4</vt:lpstr>
      <vt:lpstr>Slide 5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84</cp:revision>
  <dcterms:created xsi:type="dcterms:W3CDTF">2003-06-26T13:26:14Z</dcterms:created>
  <dcterms:modified xsi:type="dcterms:W3CDTF">2011-08-13T08:37:04Z</dcterms:modified>
</cp:coreProperties>
</file>