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5" r:id="rId2"/>
    <p:sldId id="307" r:id="rId3"/>
    <p:sldId id="306" r:id="rId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4" d="100"/>
          <a:sy n="74" d="100"/>
        </p:scale>
        <p:origin x="-4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0375" y="2621285"/>
            <a:ext cx="5643563" cy="447675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684290" y="272842"/>
            <a:ext cx="38833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Numbers </a:t>
            </a:r>
            <a:r>
              <a:rPr lang="en-GB" sz="3200" b="1" dirty="0">
                <a:solidFill>
                  <a:srgbClr val="FFFF00"/>
                </a:solidFill>
              </a:rPr>
              <a:t>below zero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1119733" cy="1175720"/>
          </a:xfrm>
          <a:prstGeom prst="rect">
            <a:avLst/>
          </a:prstGeom>
          <a:noFill/>
        </p:spPr>
      </p:pic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411760" y="1124744"/>
            <a:ext cx="6732240" cy="708248"/>
          </a:xfrm>
          <a:prstGeom prst="wedgeRectCallout">
            <a:avLst>
              <a:gd name="adj1" fmla="val -65356"/>
              <a:gd name="adj2" fmla="val 1088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A number </a:t>
            </a:r>
            <a:r>
              <a:rPr lang="en-GB" sz="1800" dirty="0" smtClean="0">
                <a:latin typeface="Comic Sans MS" pitchFamily="66" charset="0"/>
              </a:rPr>
              <a:t>line can continue below zero.  </a:t>
            </a:r>
          </a:p>
          <a:p>
            <a:r>
              <a:rPr lang="en-GB" sz="1800" dirty="0" smtClean="0">
                <a:latin typeface="Comic Sans MS" pitchFamily="66" charset="0"/>
              </a:rPr>
              <a:t>The </a:t>
            </a:r>
            <a:r>
              <a:rPr lang="en-GB" sz="1800" dirty="0" smtClean="0">
                <a:latin typeface="Comic Sans MS" pitchFamily="66" charset="0"/>
              </a:rPr>
              <a:t>numbers </a:t>
            </a:r>
            <a:r>
              <a:rPr lang="en-GB" sz="1800" dirty="0" smtClean="0">
                <a:latin typeface="Comic Sans MS" pitchFamily="66" charset="0"/>
              </a:rPr>
              <a:t>to the left of zero are </a:t>
            </a:r>
            <a:r>
              <a:rPr lang="en-GB" sz="1800" dirty="0" smtClean="0">
                <a:latin typeface="Comic Sans MS" pitchFamily="66" charset="0"/>
              </a:rPr>
              <a:t>called negative numbers</a:t>
            </a:r>
            <a:r>
              <a:rPr lang="en-GB" sz="1800" dirty="0" smtClean="0">
                <a:latin typeface="Comic Sans MS" pitchFamily="66" charset="0"/>
              </a:rPr>
              <a:t>.</a:t>
            </a:r>
            <a:endParaRPr lang="en-GB" sz="1800" dirty="0" smtClean="0">
              <a:latin typeface="Comic Sans MS" pitchFamily="66" charset="0"/>
            </a:endParaRPr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1119733" cy="1175720"/>
          </a:xfrm>
          <a:prstGeom prst="rect">
            <a:avLst/>
          </a:prstGeom>
          <a:noFill/>
        </p:spPr>
      </p:pic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2564160" y="4088904"/>
            <a:ext cx="5832648" cy="420216"/>
          </a:xfrm>
          <a:prstGeom prst="wedgeRectCallout">
            <a:avLst>
              <a:gd name="adj1" fmla="val -65356"/>
              <a:gd name="adj2" fmla="val 1088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Very often negative numbers are written brackets</a:t>
            </a:r>
            <a:endParaRPr lang="en-GB" sz="1800" dirty="0" smtClean="0">
              <a:latin typeface="Comic Sans MS" pitchFamily="66" charset="0"/>
            </a:endParaRPr>
          </a:p>
        </p:txBody>
      </p: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467544" y="5317757"/>
            <a:ext cx="82089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 algn="ctr"/>
            <a:r>
              <a:rPr lang="en-GB" sz="1800" dirty="0" smtClean="0">
                <a:solidFill>
                  <a:srgbClr val="FFFF00"/>
                </a:solidFill>
              </a:rPr>
              <a:t>-13 written as (-13); -4 written as (-4)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0" grpId="0" uiExpand="1" build="p" animBg="1"/>
      <p:bldP spid="12" grpId="0" build="allAtOnce" animBg="1"/>
      <p:bldP spid="1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"/>
          <p:cNvSpPr>
            <a:spLocks noChangeArrowheads="1"/>
          </p:cNvSpPr>
          <p:nvPr/>
        </p:nvSpPr>
        <p:spPr bwMode="auto">
          <a:xfrm>
            <a:off x="2771800" y="1064568"/>
            <a:ext cx="5832648" cy="708248"/>
          </a:xfrm>
          <a:prstGeom prst="wedgeRectCallout">
            <a:avLst>
              <a:gd name="adj1" fmla="val -65356"/>
              <a:gd name="adj2" fmla="val 1088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When adding and subtracting negative numbers it is important to remember the following rules.</a:t>
            </a:r>
            <a:endParaRPr lang="en-GB" sz="1800" dirty="0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962" y="669104"/>
            <a:ext cx="1119733" cy="1175720"/>
          </a:xfrm>
          <a:prstGeom prst="rect">
            <a:avLst/>
          </a:prstGeom>
          <a:noFill/>
        </p:spPr>
      </p:pic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467544" y="2060848"/>
            <a:ext cx="8730082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r>
              <a:rPr lang="en-GB" b="1" dirty="0">
                <a:solidFill>
                  <a:srgbClr val="FFFF00"/>
                </a:solidFill>
              </a:rPr>
              <a:t>Rules</a:t>
            </a:r>
          </a:p>
          <a:p>
            <a:pPr marL="342900" indent="-342900"/>
            <a:endParaRPr lang="en-GB" dirty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dirty="0">
                <a:solidFill>
                  <a:srgbClr val="FFFF00"/>
                </a:solidFill>
              </a:rPr>
              <a:t>Start at the first number on the number line, and, </a:t>
            </a:r>
            <a:r>
              <a:rPr lang="en-GB" sz="1800" dirty="0" smtClean="0">
                <a:solidFill>
                  <a:srgbClr val="FFFF00"/>
                </a:solidFill>
              </a:rPr>
              <a:t>if:</a:t>
            </a:r>
            <a:endParaRPr lang="en-GB" sz="1800" dirty="0">
              <a:solidFill>
                <a:srgbClr val="FFFF00"/>
              </a:solidFill>
            </a:endParaRPr>
          </a:p>
          <a:p>
            <a:pPr marL="342900" indent="-342900"/>
            <a:endParaRPr lang="en-GB" sz="1800" dirty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dirty="0" smtClean="0">
                <a:solidFill>
                  <a:srgbClr val="FFFF00"/>
                </a:solidFill>
              </a:rPr>
              <a:t>1.  We </a:t>
            </a:r>
            <a:r>
              <a:rPr lang="en-GB" sz="1800" dirty="0">
                <a:solidFill>
                  <a:srgbClr val="FFFF00"/>
                </a:solidFill>
              </a:rPr>
              <a:t>add a positive number, we move to the right by that </a:t>
            </a:r>
            <a:r>
              <a:rPr lang="en-GB" sz="1800" dirty="0" smtClean="0">
                <a:solidFill>
                  <a:srgbClr val="FFFF00"/>
                </a:solidFill>
              </a:rPr>
              <a:t>number</a:t>
            </a:r>
            <a:r>
              <a:rPr lang="en-GB" sz="1800" dirty="0">
                <a:solidFill>
                  <a:srgbClr val="FFFF00"/>
                </a:solidFill>
              </a:rPr>
              <a:t>.</a:t>
            </a:r>
          </a:p>
          <a:p>
            <a:pPr marL="342900" indent="-342900"/>
            <a:endParaRPr lang="en-GB" sz="1800" dirty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dirty="0" smtClean="0">
                <a:solidFill>
                  <a:srgbClr val="FFFF00"/>
                </a:solidFill>
              </a:rPr>
              <a:t>2.  We </a:t>
            </a:r>
            <a:r>
              <a:rPr lang="en-GB" sz="1800" dirty="0">
                <a:solidFill>
                  <a:srgbClr val="FFFF00"/>
                </a:solidFill>
              </a:rPr>
              <a:t>subtract a positive number, we move to the left by that </a:t>
            </a:r>
            <a:r>
              <a:rPr lang="en-GB" sz="1800" dirty="0" smtClean="0">
                <a:solidFill>
                  <a:srgbClr val="FFFF00"/>
                </a:solidFill>
              </a:rPr>
              <a:t>number.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684290" y="272842"/>
            <a:ext cx="38833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Numbers </a:t>
            </a:r>
            <a:r>
              <a:rPr lang="en-GB" sz="3200" b="1" dirty="0">
                <a:solidFill>
                  <a:srgbClr val="FFFF00"/>
                </a:solidFill>
              </a:rPr>
              <a:t>below zero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67544" y="4365104"/>
            <a:ext cx="834161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3.  </a:t>
            </a:r>
            <a:r>
              <a:rPr lang="en-GB" sz="1800" dirty="0" smtClean="0">
                <a:solidFill>
                  <a:srgbClr val="FFFF00"/>
                </a:solidFill>
              </a:rPr>
              <a:t>We </a:t>
            </a:r>
            <a:r>
              <a:rPr lang="en-GB" sz="1800" dirty="0">
                <a:solidFill>
                  <a:srgbClr val="FFFF00"/>
                </a:solidFill>
              </a:rPr>
              <a:t>are adding a negative number, </a:t>
            </a:r>
            <a:r>
              <a:rPr lang="en-GB" sz="1800" dirty="0" smtClean="0">
                <a:solidFill>
                  <a:srgbClr val="FFFF00"/>
                </a:solidFill>
              </a:rPr>
              <a:t>change the sign to subtract.        </a:t>
            </a:r>
            <a:r>
              <a:rPr lang="en-GB" sz="1800" b="1" dirty="0" smtClean="0">
                <a:solidFill>
                  <a:srgbClr val="FFFF00"/>
                </a:solidFill>
              </a:rPr>
              <a:t>4 + (-7) = 4 - 7</a:t>
            </a:r>
            <a:endParaRPr lang="en-GB" sz="1800" b="1" dirty="0">
              <a:solidFill>
                <a:srgbClr val="FFFF00"/>
              </a:solidFill>
            </a:endParaRPr>
          </a:p>
          <a:p>
            <a:endParaRPr lang="en-GB" sz="1800" dirty="0">
              <a:solidFill>
                <a:srgbClr val="FFFF00"/>
              </a:solidFill>
            </a:endParaRPr>
          </a:p>
          <a:p>
            <a:r>
              <a:rPr lang="en-GB" sz="1800" dirty="0" smtClean="0">
                <a:solidFill>
                  <a:srgbClr val="FFFF00"/>
                </a:solidFill>
              </a:rPr>
              <a:t>4.  </a:t>
            </a:r>
            <a:r>
              <a:rPr lang="en-GB" sz="1800" dirty="0" smtClean="0">
                <a:solidFill>
                  <a:srgbClr val="FFFF00"/>
                </a:solidFill>
              </a:rPr>
              <a:t>We </a:t>
            </a:r>
            <a:r>
              <a:rPr lang="en-GB" sz="1800" dirty="0">
                <a:solidFill>
                  <a:srgbClr val="FFFF00"/>
                </a:solidFill>
              </a:rPr>
              <a:t>are subtracting a negative number, </a:t>
            </a:r>
            <a:r>
              <a:rPr lang="en-GB" sz="1800" dirty="0" smtClean="0">
                <a:solidFill>
                  <a:srgbClr val="FFFF00"/>
                </a:solidFill>
              </a:rPr>
              <a:t>change the sign to add.        </a:t>
            </a:r>
            <a:r>
              <a:rPr lang="en-GB" sz="1800" b="1" dirty="0" smtClean="0">
                <a:solidFill>
                  <a:srgbClr val="FFFF00"/>
                </a:solidFill>
              </a:rPr>
              <a:t>6 – (-3) = 6 + 3</a:t>
            </a:r>
            <a:endParaRPr lang="en-GB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4" grpId="0" uiExpand="1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/>
          <p:cNvSpPr>
            <a:spLocks noChangeArrowheads="1"/>
          </p:cNvSpPr>
          <p:nvPr/>
        </p:nvSpPr>
        <p:spPr bwMode="auto">
          <a:xfrm>
            <a:off x="467544" y="1628800"/>
            <a:ext cx="14670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/>
            <a:r>
              <a:rPr lang="en-GB" b="1" dirty="0" smtClean="0">
                <a:solidFill>
                  <a:srgbClr val="FFFF00"/>
                </a:solidFill>
              </a:rPr>
              <a:t>Examples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84290" y="272842"/>
            <a:ext cx="38833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Numbers </a:t>
            </a:r>
            <a:r>
              <a:rPr lang="en-GB" sz="3200" b="1" dirty="0">
                <a:solidFill>
                  <a:srgbClr val="FFFF00"/>
                </a:solidFill>
              </a:rPr>
              <a:t>below zero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6" name="Rectangle 33"/>
          <p:cNvSpPr>
            <a:spLocks noChangeArrowheads="1"/>
          </p:cNvSpPr>
          <p:nvPr/>
        </p:nvSpPr>
        <p:spPr bwMode="auto">
          <a:xfrm>
            <a:off x="5004048" y="2494637"/>
            <a:ext cx="15841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    (-3) </a:t>
            </a:r>
            <a:r>
              <a:rPr lang="en-GB" sz="1800" b="1" dirty="0">
                <a:solidFill>
                  <a:srgbClr val="FFFF00"/>
                </a:solidFill>
              </a:rPr>
              <a:t>– </a:t>
            </a:r>
            <a:r>
              <a:rPr lang="en-GB" sz="1800" b="1" dirty="0" smtClean="0">
                <a:solidFill>
                  <a:srgbClr val="FFFF00"/>
                </a:solidFill>
              </a:rPr>
              <a:t>4</a:t>
            </a:r>
          </a:p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 = (-7)	</a:t>
            </a:r>
            <a:endParaRPr lang="en-GB" sz="1800" b="1" dirty="0">
              <a:solidFill>
                <a:srgbClr val="FFFF00"/>
              </a:solidFill>
            </a:endParaRPr>
          </a:p>
        </p:txBody>
      </p:sp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0375" y="965101"/>
            <a:ext cx="5643563" cy="447675"/>
          </a:xfrm>
          <a:prstGeom prst="rect">
            <a:avLst/>
          </a:prstGeom>
          <a:noFill/>
        </p:spPr>
      </p:pic>
      <p:sp>
        <p:nvSpPr>
          <p:cNvPr id="8" name="Rectangle 33"/>
          <p:cNvSpPr>
            <a:spLocks noChangeArrowheads="1"/>
          </p:cNvSpPr>
          <p:nvPr/>
        </p:nvSpPr>
        <p:spPr bwMode="auto">
          <a:xfrm>
            <a:off x="467544" y="2492896"/>
            <a:ext cx="16561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   (-7) </a:t>
            </a:r>
            <a:r>
              <a:rPr lang="en-GB" sz="1800" b="1" dirty="0">
                <a:solidFill>
                  <a:srgbClr val="FFFF00"/>
                </a:solidFill>
              </a:rPr>
              <a:t>+ 2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= (-5)	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9" name="Rectangle 35"/>
          <p:cNvSpPr>
            <a:spLocks noChangeArrowheads="1"/>
          </p:cNvSpPr>
          <p:nvPr/>
        </p:nvSpPr>
        <p:spPr bwMode="auto">
          <a:xfrm>
            <a:off x="467544" y="3945830"/>
            <a:ext cx="13681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>
              <a:tabLst>
                <a:tab pos="685800" algn="l"/>
              </a:tabLst>
            </a:pPr>
            <a:r>
              <a:rPr lang="en-GB" sz="1800" b="1" dirty="0" smtClean="0">
                <a:solidFill>
                  <a:srgbClr val="FFFF00"/>
                </a:solidFill>
              </a:rPr>
              <a:t>   5 </a:t>
            </a:r>
            <a:r>
              <a:rPr lang="en-GB" sz="1800" b="1" dirty="0">
                <a:solidFill>
                  <a:srgbClr val="FFFF00"/>
                </a:solidFill>
              </a:rPr>
              <a:t>+ (-3)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>
              <a:tabLst>
                <a:tab pos="685800" algn="l"/>
              </a:tabLst>
            </a:pPr>
            <a:r>
              <a:rPr lang="en-GB" sz="1800" b="1" dirty="0" smtClean="0">
                <a:solidFill>
                  <a:srgbClr val="FFFF00"/>
                </a:solidFill>
              </a:rPr>
              <a:t>= </a:t>
            </a:r>
            <a:r>
              <a:rPr lang="en-GB" sz="1800" b="1" dirty="0">
                <a:solidFill>
                  <a:srgbClr val="FFFF00"/>
                </a:solidFill>
              </a:rPr>
              <a:t>5 – </a:t>
            </a:r>
            <a:r>
              <a:rPr lang="en-GB" sz="1800" b="1" dirty="0" smtClean="0">
                <a:solidFill>
                  <a:srgbClr val="FFFF00"/>
                </a:solidFill>
              </a:rPr>
              <a:t>3</a:t>
            </a:r>
          </a:p>
          <a:p>
            <a:pPr marL="342900" indent="-342900">
              <a:tabLst>
                <a:tab pos="685800" algn="l"/>
              </a:tabLst>
            </a:pPr>
            <a:r>
              <a:rPr lang="en-GB" sz="1800" b="1" dirty="0" smtClean="0">
                <a:solidFill>
                  <a:srgbClr val="FFFF00"/>
                </a:solidFill>
              </a:rPr>
              <a:t>= 2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0" name="Rectangle 36"/>
          <p:cNvSpPr>
            <a:spLocks noChangeArrowheads="1"/>
          </p:cNvSpPr>
          <p:nvPr/>
        </p:nvSpPr>
        <p:spPr bwMode="auto">
          <a:xfrm>
            <a:off x="5091526" y="3933056"/>
            <a:ext cx="14966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   11 </a:t>
            </a:r>
            <a:r>
              <a:rPr lang="en-GB" sz="1800" b="1" dirty="0">
                <a:solidFill>
                  <a:srgbClr val="FFFF00"/>
                </a:solidFill>
              </a:rPr>
              <a:t>– (-9)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= </a:t>
            </a:r>
            <a:r>
              <a:rPr lang="en-GB" sz="1800" b="1" dirty="0">
                <a:solidFill>
                  <a:srgbClr val="FFFF00"/>
                </a:solidFill>
              </a:rPr>
              <a:t>11 + 9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= 21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1" name="Rectangle 33"/>
          <p:cNvSpPr>
            <a:spLocks noChangeArrowheads="1"/>
          </p:cNvSpPr>
          <p:nvPr/>
        </p:nvSpPr>
        <p:spPr bwMode="auto">
          <a:xfrm>
            <a:off x="2699792" y="2492896"/>
            <a:ext cx="1503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    (-13) </a:t>
            </a:r>
            <a:r>
              <a:rPr lang="en-GB" sz="1800" b="1" dirty="0">
                <a:solidFill>
                  <a:srgbClr val="FFFF00"/>
                </a:solidFill>
              </a:rPr>
              <a:t>+ </a:t>
            </a:r>
            <a:r>
              <a:rPr lang="en-GB" sz="1800" b="1" dirty="0" smtClean="0">
                <a:solidFill>
                  <a:srgbClr val="FFFF00"/>
                </a:solidFill>
              </a:rPr>
              <a:t>20</a:t>
            </a:r>
          </a:p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b="1" dirty="0">
                <a:solidFill>
                  <a:srgbClr val="FFFF00"/>
                </a:solidFill>
              </a:rPr>
              <a:t>= </a:t>
            </a:r>
            <a:r>
              <a:rPr lang="en-GB" sz="1800" b="1" dirty="0" smtClean="0">
                <a:solidFill>
                  <a:srgbClr val="FFFF00"/>
                </a:solidFill>
              </a:rPr>
              <a:t>7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7308304" y="2492896"/>
            <a:ext cx="13681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   8 </a:t>
            </a:r>
            <a:r>
              <a:rPr lang="en-GB" sz="1800" b="1" dirty="0">
                <a:solidFill>
                  <a:srgbClr val="FFFF00"/>
                </a:solidFill>
              </a:rPr>
              <a:t>– 12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= (-4)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3" name="Rectangle 35"/>
          <p:cNvSpPr>
            <a:spLocks noChangeArrowheads="1"/>
          </p:cNvSpPr>
          <p:nvPr/>
        </p:nvSpPr>
        <p:spPr bwMode="auto">
          <a:xfrm>
            <a:off x="2771800" y="3945830"/>
            <a:ext cx="1800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>
              <a:tabLst>
                <a:tab pos="685800" algn="l"/>
              </a:tabLst>
            </a:pPr>
            <a:r>
              <a:rPr lang="en-GB" sz="1800" b="1" dirty="0" smtClean="0">
                <a:solidFill>
                  <a:srgbClr val="FFFF00"/>
                </a:solidFill>
              </a:rPr>
              <a:t>   (-18) </a:t>
            </a:r>
            <a:r>
              <a:rPr lang="en-GB" sz="1800" b="1" dirty="0">
                <a:solidFill>
                  <a:srgbClr val="FFFF00"/>
                </a:solidFill>
              </a:rPr>
              <a:t>+ (-6)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>
              <a:tabLst>
                <a:tab pos="685800" algn="l"/>
              </a:tabLst>
            </a:pPr>
            <a:r>
              <a:rPr lang="en-GB" sz="1800" b="1" dirty="0" smtClean="0">
                <a:solidFill>
                  <a:srgbClr val="FFFF00"/>
                </a:solidFill>
              </a:rPr>
              <a:t>= (-18) </a:t>
            </a:r>
            <a:r>
              <a:rPr lang="en-GB" sz="1800" b="1" dirty="0">
                <a:solidFill>
                  <a:srgbClr val="FFFF00"/>
                </a:solidFill>
              </a:rPr>
              <a:t>– 6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>
              <a:tabLst>
                <a:tab pos="685800" algn="l"/>
              </a:tabLst>
            </a:pPr>
            <a:r>
              <a:rPr lang="en-GB" sz="1800" b="1" dirty="0" smtClean="0">
                <a:solidFill>
                  <a:srgbClr val="FFFF00"/>
                </a:solidFill>
              </a:rPr>
              <a:t>= (-24)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4" name="Rectangle 36"/>
          <p:cNvSpPr>
            <a:spLocks noChangeArrowheads="1"/>
          </p:cNvSpPr>
          <p:nvPr/>
        </p:nvSpPr>
        <p:spPr bwMode="auto">
          <a:xfrm>
            <a:off x="7308304" y="3861048"/>
            <a:ext cx="158417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   (</a:t>
            </a:r>
            <a:r>
              <a:rPr lang="en-GB" sz="1800" b="1" dirty="0" smtClean="0">
                <a:solidFill>
                  <a:srgbClr val="FFFF00"/>
                </a:solidFill>
              </a:rPr>
              <a:t>-10) </a:t>
            </a:r>
            <a:r>
              <a:rPr lang="en-GB" sz="1800" b="1" dirty="0">
                <a:solidFill>
                  <a:srgbClr val="FFFF00"/>
                </a:solidFill>
              </a:rPr>
              <a:t>– (-6)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= (-10) </a:t>
            </a:r>
            <a:r>
              <a:rPr lang="en-GB" sz="1800" b="1" dirty="0">
                <a:solidFill>
                  <a:srgbClr val="FFFF00"/>
                </a:solidFill>
              </a:rPr>
              <a:t>+ 6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pPr marL="342900" indent="-342900"/>
            <a:r>
              <a:rPr lang="en-GB" sz="1800" b="1" dirty="0" smtClean="0">
                <a:solidFill>
                  <a:srgbClr val="FFFF00"/>
                </a:solidFill>
              </a:rPr>
              <a:t>= (-4)</a:t>
            </a:r>
            <a:endParaRPr lang="en-GB" sz="1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6" grpId="0" uiExpand="1" build="p"/>
      <p:bldP spid="8" grpId="0" uiExpand="1" build="p"/>
      <p:bldP spid="9" grpId="0" uiExpand="1" build="p"/>
      <p:bldP spid="10" grpId="0" uiExpand="1" build="p"/>
      <p:bldP spid="11" grpId="0" uiExpand="1" build="p"/>
      <p:bldP spid="12" grpId="0" uiExpand="1" build="p"/>
      <p:bldP spid="13" grpId="0" uiExpand="1" build="p"/>
      <p:bldP spid="14" grpId="0" uiExpand="1" build="p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</TotalTime>
  <Words>261</Words>
  <Application>Microsoft Office PowerPoint</Application>
  <PresentationFormat>On-screen Show (4:3)</PresentationFormat>
  <Paragraphs>39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Technology</vt:lpstr>
      <vt:lpstr>Slide 1</vt:lpstr>
      <vt:lpstr>Slide 2</vt:lpstr>
      <vt:lpstr>Slide 3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84</cp:revision>
  <dcterms:created xsi:type="dcterms:W3CDTF">2003-06-26T13:26:14Z</dcterms:created>
  <dcterms:modified xsi:type="dcterms:W3CDTF">2011-08-13T09:37:38Z</dcterms:modified>
</cp:coreProperties>
</file>