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05" r:id="rId2"/>
    <p:sldId id="306" r:id="rId3"/>
    <p:sldId id="312" r:id="rId4"/>
    <p:sldId id="309" r:id="rId5"/>
    <p:sldId id="310" r:id="rId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 autoAdjust="0"/>
  </p:normalViewPr>
  <p:slideViewPr>
    <p:cSldViewPr>
      <p:cViewPr varScale="1">
        <p:scale>
          <a:sx n="75" d="100"/>
          <a:sy n="75" d="100"/>
        </p:scale>
        <p:origin x="-4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94A6FC3-1833-4622-844E-AD0B420BE1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2BD7A-6F0E-4750-881F-E08B48C6D3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7BE2-D41E-4CDD-B69B-A3FB318202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3F04-C52B-4FC4-BD87-47158EBDC2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14898-2868-4F54-9DC3-692C921FA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8B52-3E39-46D2-91AC-EC53D5B543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87A2C-01C0-408B-B954-B8B0E6E12F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EB8F-E90B-413B-8124-6B88D589D9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9D5B3-130F-4A05-8B60-AF291E364D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7B405-F4C8-49B6-A71C-365617CBAD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E6AE-3D85-47D5-B58C-6EA5E9DDC9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5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3C399F14-E503-49AA-9AE7-6CAD055F8B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574" y="980728"/>
            <a:ext cx="1097264" cy="1152128"/>
          </a:xfrm>
          <a:prstGeom prst="rect">
            <a:avLst/>
          </a:prstGeom>
          <a:noFill/>
        </p:spPr>
      </p:pic>
      <p:sp>
        <p:nvSpPr>
          <p:cNvPr id="3" name="AutoShape 40"/>
          <p:cNvSpPr>
            <a:spLocks noChangeArrowheads="1"/>
          </p:cNvSpPr>
          <p:nvPr/>
        </p:nvSpPr>
        <p:spPr bwMode="auto">
          <a:xfrm>
            <a:off x="2265288" y="995065"/>
            <a:ext cx="6771208" cy="993775"/>
          </a:xfrm>
          <a:prstGeom prst="wedgeRectCallout">
            <a:avLst>
              <a:gd name="adj1" fmla="val -64170"/>
              <a:gd name="adj2" fmla="val -1470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latin typeface="Comic Sans MS" pitchFamily="66" charset="0"/>
              </a:rPr>
              <a:t>To find the value of a variable in a formula, we must substitute all of the given values into the formula, then use BODMAS rules to work out the answer.  </a:t>
            </a:r>
            <a:endParaRPr lang="en-GB" sz="1800" dirty="0"/>
          </a:p>
        </p:txBody>
      </p:sp>
      <p:sp>
        <p:nvSpPr>
          <p:cNvPr id="4" name="Rectangle 41"/>
          <p:cNvSpPr>
            <a:spLocks noChangeArrowheads="1"/>
          </p:cNvSpPr>
          <p:nvPr/>
        </p:nvSpPr>
        <p:spPr bwMode="auto">
          <a:xfrm>
            <a:off x="493837" y="2348880"/>
            <a:ext cx="847065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 </a:t>
            </a:r>
            <a:r>
              <a:rPr lang="en-GB" b="1" dirty="0" smtClean="0">
                <a:solidFill>
                  <a:srgbClr val="FFFF00"/>
                </a:solidFill>
              </a:rPr>
              <a:t>1	</a:t>
            </a:r>
            <a:r>
              <a:rPr lang="en-GB" sz="1800" dirty="0" smtClean="0">
                <a:solidFill>
                  <a:srgbClr val="FFFF00"/>
                </a:solidFill>
              </a:rPr>
              <a:t>Use </a:t>
            </a:r>
            <a:r>
              <a:rPr lang="en-GB" sz="1800" dirty="0">
                <a:solidFill>
                  <a:srgbClr val="FFFF00"/>
                </a:solidFill>
              </a:rPr>
              <a:t>the formula </a:t>
            </a:r>
            <a:r>
              <a:rPr lang="en-GB" sz="1800" i="1" dirty="0">
                <a:solidFill>
                  <a:srgbClr val="FFFF00"/>
                </a:solidFill>
              </a:rPr>
              <a:t>P = </a:t>
            </a:r>
            <a:r>
              <a:rPr lang="en-GB" sz="1800" dirty="0">
                <a:solidFill>
                  <a:srgbClr val="FFFF00"/>
                </a:solidFill>
              </a:rPr>
              <a:t>2</a:t>
            </a:r>
            <a:r>
              <a:rPr lang="en-GB" sz="1800" i="1" dirty="0">
                <a:solidFill>
                  <a:srgbClr val="FFFF00"/>
                </a:solidFill>
              </a:rPr>
              <a:t>L + </a:t>
            </a:r>
            <a:r>
              <a:rPr lang="en-GB" sz="1800" dirty="0">
                <a:solidFill>
                  <a:srgbClr val="FFFF00"/>
                </a:solidFill>
              </a:rPr>
              <a:t>2</a:t>
            </a:r>
            <a:r>
              <a:rPr lang="en-GB" sz="1800" i="1" dirty="0">
                <a:solidFill>
                  <a:srgbClr val="FFFF00"/>
                </a:solidFill>
              </a:rPr>
              <a:t>B</a:t>
            </a:r>
            <a:r>
              <a:rPr lang="en-GB" sz="1800" dirty="0">
                <a:solidFill>
                  <a:srgbClr val="FFFF00"/>
                </a:solidFill>
              </a:rPr>
              <a:t> to evaluate </a:t>
            </a:r>
            <a:r>
              <a:rPr lang="en-GB" sz="1800" i="1" dirty="0" smtClean="0">
                <a:solidFill>
                  <a:srgbClr val="FFFF00"/>
                </a:solidFill>
              </a:rPr>
              <a:t>P,</a:t>
            </a:r>
            <a:r>
              <a:rPr lang="en-GB" sz="1800" dirty="0" smtClean="0">
                <a:solidFill>
                  <a:srgbClr val="FFFF00"/>
                </a:solidFill>
              </a:rPr>
              <a:t> </a:t>
            </a:r>
            <a:r>
              <a:rPr lang="en-GB" sz="1800" dirty="0">
                <a:solidFill>
                  <a:srgbClr val="FFFF00"/>
                </a:solidFill>
              </a:rPr>
              <a:t>when </a:t>
            </a:r>
            <a:r>
              <a:rPr lang="en-GB" sz="1800" i="1" dirty="0">
                <a:solidFill>
                  <a:srgbClr val="FFFF00"/>
                </a:solidFill>
              </a:rPr>
              <a:t>L</a:t>
            </a:r>
            <a:r>
              <a:rPr lang="en-GB" sz="1800" dirty="0">
                <a:solidFill>
                  <a:srgbClr val="FFFF00"/>
                </a:solidFill>
              </a:rPr>
              <a:t> = </a:t>
            </a:r>
            <a:r>
              <a:rPr lang="en-GB" sz="1800" dirty="0" smtClean="0">
                <a:solidFill>
                  <a:srgbClr val="FFFF00"/>
                </a:solidFill>
              </a:rPr>
              <a:t>12, </a:t>
            </a:r>
            <a:r>
              <a:rPr lang="en-GB" sz="1800" dirty="0">
                <a:solidFill>
                  <a:srgbClr val="FFFF00"/>
                </a:solidFill>
              </a:rPr>
              <a:t>and</a:t>
            </a:r>
            <a:r>
              <a:rPr lang="en-GB" sz="1800" i="1" dirty="0">
                <a:solidFill>
                  <a:srgbClr val="FFFF00"/>
                </a:solidFill>
              </a:rPr>
              <a:t> B</a:t>
            </a:r>
            <a:r>
              <a:rPr lang="en-GB" sz="1800" dirty="0">
                <a:solidFill>
                  <a:srgbClr val="FFFF00"/>
                </a:solidFill>
              </a:rPr>
              <a:t> = 7</a:t>
            </a:r>
            <a:r>
              <a:rPr lang="en-GB" sz="1800" dirty="0" smtClean="0">
                <a:solidFill>
                  <a:srgbClr val="FFFF00"/>
                </a:solidFill>
              </a:rPr>
              <a:t>.</a:t>
            </a:r>
            <a:r>
              <a:rPr lang="en-GB" sz="1800" dirty="0">
                <a:solidFill>
                  <a:srgbClr val="FFFF00"/>
                </a:solidFill>
              </a:rPr>
              <a:t>	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465769" y="241013"/>
            <a:ext cx="432041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Evaluating </a:t>
            </a:r>
            <a:r>
              <a:rPr lang="en-GB" sz="3200" b="1" dirty="0">
                <a:solidFill>
                  <a:srgbClr val="FFFF00"/>
                </a:solidFill>
              </a:rPr>
              <a:t>Formulae 1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8" name="Rectangle 41"/>
          <p:cNvSpPr>
            <a:spLocks noChangeArrowheads="1"/>
          </p:cNvSpPr>
          <p:nvPr/>
        </p:nvSpPr>
        <p:spPr bwMode="auto">
          <a:xfrm>
            <a:off x="467545" y="3236783"/>
            <a:ext cx="25202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i="1" dirty="0" smtClean="0">
                <a:solidFill>
                  <a:srgbClr val="FFFF00"/>
                </a:solidFill>
              </a:rPr>
              <a:t>P</a:t>
            </a:r>
            <a:r>
              <a:rPr lang="en-GB" sz="1800" dirty="0" smtClean="0">
                <a:solidFill>
                  <a:srgbClr val="FFFF00"/>
                </a:solidFill>
              </a:rPr>
              <a:t> </a:t>
            </a:r>
            <a:r>
              <a:rPr lang="en-GB" sz="1800" dirty="0">
                <a:solidFill>
                  <a:srgbClr val="FFFF00"/>
                </a:solidFill>
              </a:rPr>
              <a:t>= 2</a:t>
            </a:r>
            <a:r>
              <a:rPr lang="en-GB" sz="1800" i="1" dirty="0">
                <a:solidFill>
                  <a:srgbClr val="FFFF00"/>
                </a:solidFill>
              </a:rPr>
              <a:t>L</a:t>
            </a:r>
            <a:r>
              <a:rPr lang="en-GB" sz="1800" dirty="0">
                <a:solidFill>
                  <a:srgbClr val="FFFF00"/>
                </a:solidFill>
              </a:rPr>
              <a:t> + </a:t>
            </a:r>
            <a:r>
              <a:rPr lang="en-GB" sz="1800" dirty="0" smtClean="0">
                <a:solidFill>
                  <a:srgbClr val="FFFF00"/>
                </a:solidFill>
              </a:rPr>
              <a:t>2</a:t>
            </a:r>
            <a:r>
              <a:rPr lang="en-GB" sz="1800" i="1" dirty="0" smtClean="0">
                <a:solidFill>
                  <a:srgbClr val="FFFF00"/>
                </a:solidFill>
              </a:rPr>
              <a:t>B</a:t>
            </a:r>
            <a:r>
              <a:rPr lang="en-GB" sz="1800" dirty="0">
                <a:solidFill>
                  <a:srgbClr val="FFFF00"/>
                </a:solidFill>
              </a:rPr>
              <a:t>	</a:t>
            </a:r>
          </a:p>
          <a:p>
            <a:r>
              <a:rPr lang="en-GB" sz="1800" i="1" dirty="0" smtClean="0">
                <a:solidFill>
                  <a:srgbClr val="FFFF00"/>
                </a:solidFill>
              </a:rPr>
              <a:t>P</a:t>
            </a:r>
            <a:r>
              <a:rPr lang="en-GB" sz="1800" dirty="0" smtClean="0">
                <a:solidFill>
                  <a:srgbClr val="FFFF00"/>
                </a:solidFill>
              </a:rPr>
              <a:t> </a:t>
            </a:r>
            <a:r>
              <a:rPr lang="en-GB" sz="1800" dirty="0">
                <a:solidFill>
                  <a:srgbClr val="FFFF00"/>
                </a:solidFill>
              </a:rPr>
              <a:t>= 2 </a:t>
            </a:r>
            <a:r>
              <a:rPr lang="en-GB" sz="1800" dirty="0" smtClean="0">
                <a:solidFill>
                  <a:srgbClr val="FFFF00"/>
                </a:solidFill>
              </a:rPr>
              <a:t>× </a:t>
            </a:r>
            <a:r>
              <a:rPr lang="en-GB" sz="1800" dirty="0">
                <a:solidFill>
                  <a:srgbClr val="FFFF00"/>
                </a:solidFill>
              </a:rPr>
              <a:t>12 + 2 </a:t>
            </a:r>
            <a:r>
              <a:rPr lang="en-GB" sz="1800" dirty="0" smtClean="0">
                <a:solidFill>
                  <a:srgbClr val="FFFF00"/>
                </a:solidFill>
              </a:rPr>
              <a:t>× 7</a:t>
            </a:r>
            <a:r>
              <a:rPr lang="en-GB" sz="1800" dirty="0">
                <a:solidFill>
                  <a:srgbClr val="FFFF00"/>
                </a:solidFill>
              </a:rPr>
              <a:t>	</a:t>
            </a:r>
            <a:endParaRPr lang="en-GB" sz="1800" dirty="0" smtClean="0">
              <a:solidFill>
                <a:srgbClr val="FFFF00"/>
              </a:solidFill>
            </a:endParaRPr>
          </a:p>
          <a:p>
            <a:r>
              <a:rPr lang="en-GB" sz="1800" i="1" dirty="0" smtClean="0">
                <a:solidFill>
                  <a:srgbClr val="FFFF00"/>
                </a:solidFill>
              </a:rPr>
              <a:t>P</a:t>
            </a:r>
            <a:r>
              <a:rPr lang="en-GB" sz="1800" dirty="0" smtClean="0">
                <a:solidFill>
                  <a:srgbClr val="FFFF00"/>
                </a:solidFill>
              </a:rPr>
              <a:t> = 24 </a:t>
            </a:r>
            <a:r>
              <a:rPr lang="en-GB" sz="1800" dirty="0">
                <a:solidFill>
                  <a:srgbClr val="FFFF00"/>
                </a:solidFill>
              </a:rPr>
              <a:t>+ </a:t>
            </a:r>
            <a:r>
              <a:rPr lang="en-GB" sz="1800" dirty="0" smtClean="0">
                <a:solidFill>
                  <a:srgbClr val="FFFF00"/>
                </a:solidFill>
              </a:rPr>
              <a:t>14</a:t>
            </a:r>
            <a:r>
              <a:rPr lang="en-GB" sz="1800" dirty="0">
                <a:solidFill>
                  <a:srgbClr val="FFFF00"/>
                </a:solidFill>
              </a:rPr>
              <a:t>	</a:t>
            </a:r>
          </a:p>
          <a:p>
            <a:r>
              <a:rPr lang="en-GB" sz="1800" i="1" dirty="0" smtClean="0">
                <a:solidFill>
                  <a:srgbClr val="FFFF00"/>
                </a:solidFill>
              </a:rPr>
              <a:t>P</a:t>
            </a:r>
            <a:r>
              <a:rPr lang="en-GB" sz="1800" dirty="0" smtClean="0">
                <a:solidFill>
                  <a:srgbClr val="FFFF00"/>
                </a:solidFill>
              </a:rPr>
              <a:t> = 38</a:t>
            </a:r>
            <a:r>
              <a:rPr lang="en-GB" sz="1800" dirty="0">
                <a:solidFill>
                  <a:srgbClr val="FFFF00"/>
                </a:solidFill>
              </a:rPr>
              <a:t>		</a:t>
            </a:r>
          </a:p>
        </p:txBody>
      </p:sp>
      <p:sp>
        <p:nvSpPr>
          <p:cNvPr id="10" name="AutoShape 40"/>
          <p:cNvSpPr>
            <a:spLocks noChangeArrowheads="1"/>
          </p:cNvSpPr>
          <p:nvPr/>
        </p:nvSpPr>
        <p:spPr bwMode="auto">
          <a:xfrm>
            <a:off x="4427984" y="3284984"/>
            <a:ext cx="4386560" cy="1224136"/>
          </a:xfrm>
          <a:prstGeom prst="wedgeRectCallout">
            <a:avLst>
              <a:gd name="adj1" fmla="val -64170"/>
              <a:gd name="adj2" fmla="val -1470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Step 1: write formula</a:t>
            </a:r>
          </a:p>
          <a:p>
            <a:r>
              <a:rPr lang="en-GB" sz="1800" dirty="0" smtClean="0">
                <a:latin typeface="Comic Sans MS" pitchFamily="66" charset="0"/>
              </a:rPr>
              <a:t>Step 2: substitute numbers for letters</a:t>
            </a:r>
          </a:p>
          <a:p>
            <a:r>
              <a:rPr lang="en-GB" sz="1800" dirty="0" smtClean="0">
                <a:latin typeface="Comic Sans MS" pitchFamily="66" charset="0"/>
              </a:rPr>
              <a:t>Step 3: start to evaluate (BODMAS)</a:t>
            </a:r>
          </a:p>
          <a:p>
            <a:r>
              <a:rPr lang="en-GB" sz="1800" dirty="0" smtClean="0">
                <a:latin typeface="Comic Sans MS" pitchFamily="66" charset="0"/>
              </a:rPr>
              <a:t>Step 4: calculate required value </a:t>
            </a:r>
          </a:p>
          <a:p>
            <a:endParaRPr lang="en-GB" sz="1800" dirty="0"/>
          </a:p>
        </p:txBody>
      </p:sp>
      <p:pic>
        <p:nvPicPr>
          <p:cNvPr id="11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8632" y="3284984"/>
            <a:ext cx="1097264" cy="115212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4" grpId="0" build="allAtOnce"/>
      <p:bldP spid="13" grpId="0" build="allAtOnce"/>
      <p:bldP spid="8" grpId="0" uiExpand="1" build="p"/>
      <p:bldP spid="10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0"/>
          <p:cNvSpPr>
            <a:spLocks noChangeArrowheads="1"/>
          </p:cNvSpPr>
          <p:nvPr/>
        </p:nvSpPr>
        <p:spPr bwMode="auto">
          <a:xfrm>
            <a:off x="459314" y="980728"/>
            <a:ext cx="26725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  <a:cs typeface="Times New Roman" pitchFamily="18" charset="0"/>
              </a:rPr>
              <a:t>Example </a:t>
            </a:r>
            <a:r>
              <a:rPr lang="en-GB" b="1" dirty="0" smtClean="0">
                <a:solidFill>
                  <a:srgbClr val="FFFF00"/>
                </a:solidFill>
                <a:cs typeface="Times New Roman" pitchFamily="18" charset="0"/>
              </a:rPr>
              <a:t>2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465768" y="241013"/>
            <a:ext cx="43204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Evaluating </a:t>
            </a:r>
            <a:r>
              <a:rPr lang="en-GB" sz="3200" b="1" dirty="0">
                <a:solidFill>
                  <a:srgbClr val="FFFF00"/>
                </a:solidFill>
              </a:rPr>
              <a:t>Formulae 1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67744" y="1052736"/>
            <a:ext cx="6043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Use the formula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  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         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to 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evaluate </a:t>
            </a:r>
            <a:r>
              <a:rPr lang="en-GB" sz="1800" i="1" dirty="0" smtClean="0">
                <a:solidFill>
                  <a:srgbClr val="FFFF00"/>
                </a:solidFill>
                <a:cs typeface="Times New Roman" pitchFamily="18" charset="0"/>
              </a:rPr>
              <a:t>I 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when </a:t>
            </a:r>
            <a:r>
              <a:rPr lang="en-GB" sz="1800" i="1" dirty="0" smtClean="0">
                <a:solidFill>
                  <a:srgbClr val="FFFF00"/>
                </a:solidFill>
                <a:cs typeface="Times New Roman" pitchFamily="18" charset="0"/>
              </a:rPr>
              <a:t>V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 = 240 and </a:t>
            </a:r>
            <a:r>
              <a:rPr lang="en-GB" sz="1800" i="1" dirty="0" smtClean="0">
                <a:solidFill>
                  <a:srgbClr val="FFFF00"/>
                </a:solidFill>
                <a:cs typeface="Times New Roman" pitchFamily="18" charset="0"/>
              </a:rPr>
              <a:t>R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 = 40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2283304" y="4350003"/>
            <a:ext cx="279275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i="1" dirty="0" smtClean="0">
                <a:solidFill>
                  <a:srgbClr val="FFFF00"/>
                </a:solidFill>
              </a:rPr>
              <a:t>F</a:t>
            </a:r>
            <a:r>
              <a:rPr lang="en-GB" sz="1800" b="1" dirty="0" smtClean="0">
                <a:solidFill>
                  <a:srgbClr val="FFFF00"/>
                </a:solidFill>
              </a:rPr>
              <a:t> </a:t>
            </a:r>
            <a:r>
              <a:rPr lang="en-GB" sz="1800" b="1" dirty="0">
                <a:solidFill>
                  <a:srgbClr val="FFFF00"/>
                </a:solidFill>
              </a:rPr>
              <a:t>= 32 + 1.8C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endParaRPr lang="en-GB" sz="1800" b="1" dirty="0">
              <a:solidFill>
                <a:srgbClr val="FFFF00"/>
              </a:solidFill>
            </a:endParaRPr>
          </a:p>
          <a:p>
            <a:r>
              <a:rPr lang="en-GB" sz="1800" b="1" i="1" dirty="0" smtClean="0">
                <a:solidFill>
                  <a:srgbClr val="FFFF00"/>
                </a:solidFill>
              </a:rPr>
              <a:t>F</a:t>
            </a:r>
            <a:r>
              <a:rPr lang="en-GB" sz="1800" b="1" dirty="0" smtClean="0">
                <a:solidFill>
                  <a:srgbClr val="FFFF00"/>
                </a:solidFill>
              </a:rPr>
              <a:t> </a:t>
            </a:r>
            <a:r>
              <a:rPr lang="en-GB" sz="1800" b="1" dirty="0">
                <a:solidFill>
                  <a:srgbClr val="FFFF00"/>
                </a:solidFill>
              </a:rPr>
              <a:t>= 32 + 1.8 </a:t>
            </a:r>
            <a:r>
              <a:rPr lang="en-GB" sz="1800" b="1" dirty="0" smtClean="0">
                <a:solidFill>
                  <a:srgbClr val="FFFF00"/>
                </a:solidFill>
              </a:rPr>
              <a:t>× </a:t>
            </a:r>
            <a:r>
              <a:rPr lang="en-GB" sz="1800" b="1" dirty="0" smtClean="0">
                <a:solidFill>
                  <a:srgbClr val="FFFF00"/>
                </a:solidFill>
              </a:rPr>
              <a:t>20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 </a:t>
            </a:r>
            <a:endParaRPr lang="en-GB" sz="1800" b="1" dirty="0">
              <a:solidFill>
                <a:srgbClr val="FFFF00"/>
              </a:solidFill>
            </a:endParaRPr>
          </a:p>
          <a:p>
            <a:r>
              <a:rPr lang="en-GB" sz="1800" b="1" i="1" dirty="0" smtClean="0">
                <a:solidFill>
                  <a:srgbClr val="FFFF00"/>
                </a:solidFill>
              </a:rPr>
              <a:t>F </a:t>
            </a:r>
            <a:r>
              <a:rPr lang="en-GB" sz="1800" b="1" dirty="0">
                <a:solidFill>
                  <a:srgbClr val="FFFF00"/>
                </a:solidFill>
              </a:rPr>
              <a:t>= 32 + 36 </a:t>
            </a:r>
            <a:endParaRPr lang="en-GB" sz="1800" b="1" dirty="0" smtClean="0">
              <a:solidFill>
                <a:srgbClr val="FFFF00"/>
              </a:solidFill>
            </a:endParaRPr>
          </a:p>
          <a:p>
            <a:r>
              <a:rPr lang="en-GB" sz="1800" b="1" dirty="0" smtClean="0">
                <a:solidFill>
                  <a:srgbClr val="FFFF00"/>
                </a:solidFill>
              </a:rPr>
              <a:t> </a:t>
            </a:r>
            <a:endParaRPr lang="en-GB" sz="1800" b="1" dirty="0">
              <a:solidFill>
                <a:srgbClr val="FFFF00"/>
              </a:solidFill>
            </a:endParaRPr>
          </a:p>
          <a:p>
            <a:r>
              <a:rPr lang="en-GB" sz="1800" b="1" i="1" dirty="0" smtClean="0">
                <a:solidFill>
                  <a:srgbClr val="FFFF00"/>
                </a:solidFill>
              </a:rPr>
              <a:t>F</a:t>
            </a:r>
            <a:r>
              <a:rPr lang="en-GB" sz="1800" b="1" dirty="0" smtClean="0">
                <a:solidFill>
                  <a:srgbClr val="FFFF00"/>
                </a:solidFill>
              </a:rPr>
              <a:t> </a:t>
            </a:r>
            <a:r>
              <a:rPr lang="en-GB" sz="1800" b="1" dirty="0">
                <a:solidFill>
                  <a:srgbClr val="FFFF00"/>
                </a:solidFill>
              </a:rPr>
              <a:t>= 68   </a:t>
            </a: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7067" y="980728"/>
            <a:ext cx="542925" cy="552450"/>
          </a:xfrm>
          <a:prstGeom prst="rect">
            <a:avLst/>
          </a:prstGeom>
          <a:noFill/>
        </p:spPr>
      </p:pic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1508398"/>
            <a:ext cx="542925" cy="552450"/>
          </a:xfrm>
          <a:prstGeom prst="rect">
            <a:avLst/>
          </a:prstGeom>
          <a:noFill/>
        </p:spPr>
      </p:pic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4331" y="2276872"/>
            <a:ext cx="771525" cy="552450"/>
          </a:xfrm>
          <a:prstGeom prst="rect">
            <a:avLst/>
          </a:prstGeom>
          <a:noFill/>
        </p:spPr>
      </p:pic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4140" y="3068960"/>
            <a:ext cx="647700" cy="304800"/>
          </a:xfrm>
          <a:prstGeom prst="rect">
            <a:avLst/>
          </a:prstGeom>
          <a:noFill/>
        </p:spPr>
      </p:pic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467544" y="3764939"/>
            <a:ext cx="75713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 </a:t>
            </a:r>
            <a:r>
              <a:rPr lang="en-GB" b="1" dirty="0" smtClean="0">
                <a:solidFill>
                  <a:srgbClr val="FFFF00"/>
                </a:solidFill>
              </a:rPr>
              <a:t>3	</a:t>
            </a:r>
            <a:r>
              <a:rPr lang="en-GB" sz="1800" dirty="0" smtClean="0">
                <a:solidFill>
                  <a:srgbClr val="FFFF00"/>
                </a:solidFill>
              </a:rPr>
              <a:t>Use </a:t>
            </a:r>
            <a:r>
              <a:rPr lang="en-GB" sz="1800" dirty="0">
                <a:solidFill>
                  <a:srgbClr val="FFFF00"/>
                </a:solidFill>
              </a:rPr>
              <a:t>the formula </a:t>
            </a:r>
            <a:r>
              <a:rPr lang="en-GB" sz="1800" i="1" dirty="0">
                <a:solidFill>
                  <a:srgbClr val="FFFF00"/>
                </a:solidFill>
              </a:rPr>
              <a:t>F</a:t>
            </a:r>
            <a:r>
              <a:rPr lang="en-GB" sz="1800" dirty="0">
                <a:solidFill>
                  <a:srgbClr val="FFFF00"/>
                </a:solidFill>
              </a:rPr>
              <a:t> = 32 + 1.8C  to evaluate </a:t>
            </a:r>
            <a:r>
              <a:rPr lang="en-GB" sz="1800" i="1" dirty="0">
                <a:solidFill>
                  <a:srgbClr val="FFFF00"/>
                </a:solidFill>
              </a:rPr>
              <a:t>F</a:t>
            </a:r>
            <a:r>
              <a:rPr lang="en-GB" sz="1800" dirty="0">
                <a:solidFill>
                  <a:srgbClr val="FFFF00"/>
                </a:solidFill>
              </a:rPr>
              <a:t> when C = </a:t>
            </a:r>
            <a:r>
              <a:rPr lang="en-GB" sz="1800" dirty="0" smtClean="0">
                <a:solidFill>
                  <a:srgbClr val="FFFF00"/>
                </a:solidFill>
              </a:rPr>
              <a:t>20</a:t>
            </a:r>
            <a:r>
              <a:rPr lang="en-GB" sz="1800" dirty="0">
                <a:solidFill>
                  <a:srgbClr val="FFFF00"/>
                </a:solidFill>
              </a:rPr>
              <a:t>	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15" grpId="0" build="allAtOnce"/>
      <p:bldP spid="19" grpId="0" build="p"/>
      <p:bldP spid="20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9"/>
          <p:cNvSpPr>
            <a:spLocks noChangeArrowheads="1"/>
          </p:cNvSpPr>
          <p:nvPr/>
        </p:nvSpPr>
        <p:spPr bwMode="auto">
          <a:xfrm>
            <a:off x="2463090" y="260648"/>
            <a:ext cx="42178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</a:rPr>
              <a:t>Evaluating Formulae 2</a:t>
            </a:r>
          </a:p>
        </p:txBody>
      </p:sp>
      <p:pic>
        <p:nvPicPr>
          <p:cNvPr id="5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574" y="980728"/>
            <a:ext cx="1097264" cy="1152128"/>
          </a:xfrm>
          <a:prstGeom prst="rect">
            <a:avLst/>
          </a:prstGeom>
          <a:noFill/>
        </p:spPr>
      </p:pic>
      <p:sp>
        <p:nvSpPr>
          <p:cNvPr id="6" name="AutoShape 40"/>
          <p:cNvSpPr>
            <a:spLocks noChangeArrowheads="1"/>
          </p:cNvSpPr>
          <p:nvPr/>
        </p:nvSpPr>
        <p:spPr bwMode="auto">
          <a:xfrm>
            <a:off x="2265288" y="995065"/>
            <a:ext cx="6771208" cy="1137791"/>
          </a:xfrm>
          <a:prstGeom prst="wedgeRectCallout">
            <a:avLst>
              <a:gd name="adj1" fmla="val -64170"/>
              <a:gd name="adj2" fmla="val -1470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latin typeface="Comic Sans MS" pitchFamily="66" charset="0"/>
              </a:rPr>
              <a:t>To find the value of a variable in a </a:t>
            </a:r>
            <a:r>
              <a:rPr lang="en-GB" sz="1800" dirty="0" smtClean="0">
                <a:latin typeface="Comic Sans MS" pitchFamily="66" charset="0"/>
              </a:rPr>
              <a:t>formula other than the subject </a:t>
            </a:r>
            <a:r>
              <a:rPr lang="en-GB" sz="1800" dirty="0">
                <a:latin typeface="Comic Sans MS" pitchFamily="66" charset="0"/>
              </a:rPr>
              <a:t>we must substitute all of the given values into the formula, then use </a:t>
            </a:r>
            <a:r>
              <a:rPr lang="en-GB" sz="1800" dirty="0" smtClean="0">
                <a:latin typeface="Comic Sans MS" pitchFamily="66" charset="0"/>
              </a:rPr>
              <a:t>the rules of </a:t>
            </a:r>
            <a:r>
              <a:rPr lang="en-GB" sz="1800" dirty="0" smtClean="0">
                <a:latin typeface="Comic Sans MS" pitchFamily="66" charset="0"/>
              </a:rPr>
              <a:t>equations</a:t>
            </a:r>
            <a:r>
              <a:rPr lang="en-GB" sz="1800" dirty="0" smtClean="0">
                <a:latin typeface="Comic Sans MS" pitchFamily="66" charset="0"/>
              </a:rPr>
              <a:t> </a:t>
            </a:r>
            <a:r>
              <a:rPr lang="en-GB" sz="1800" dirty="0">
                <a:latin typeface="Comic Sans MS" pitchFamily="66" charset="0"/>
              </a:rPr>
              <a:t>to work out the answer.  </a:t>
            </a:r>
            <a:endParaRPr lang="en-GB" sz="1800" dirty="0"/>
          </a:p>
        </p:txBody>
      </p:sp>
      <p:sp>
        <p:nvSpPr>
          <p:cNvPr id="7" name="Rectangle 19"/>
          <p:cNvSpPr>
            <a:spLocks noChangeArrowheads="1"/>
          </p:cNvSpPr>
          <p:nvPr/>
        </p:nvSpPr>
        <p:spPr bwMode="auto">
          <a:xfrm>
            <a:off x="469855" y="2708920"/>
            <a:ext cx="84946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 </a:t>
            </a:r>
            <a:r>
              <a:rPr lang="en-GB" b="1" dirty="0" smtClean="0">
                <a:solidFill>
                  <a:srgbClr val="FFFF00"/>
                </a:solidFill>
              </a:rPr>
              <a:t>1      </a:t>
            </a:r>
            <a:r>
              <a:rPr lang="en-GB" sz="1800" dirty="0" smtClean="0">
                <a:solidFill>
                  <a:srgbClr val="FFFF00"/>
                </a:solidFill>
              </a:rPr>
              <a:t>Use </a:t>
            </a:r>
            <a:r>
              <a:rPr lang="en-GB" sz="1800" dirty="0">
                <a:solidFill>
                  <a:srgbClr val="FFFF00"/>
                </a:solidFill>
              </a:rPr>
              <a:t>the formula </a:t>
            </a:r>
            <a:r>
              <a:rPr lang="en-GB" sz="1800" i="1" dirty="0">
                <a:solidFill>
                  <a:srgbClr val="FFFF00"/>
                </a:solidFill>
              </a:rPr>
              <a:t>P = </a:t>
            </a:r>
            <a:r>
              <a:rPr lang="en-GB" sz="1800" dirty="0">
                <a:solidFill>
                  <a:srgbClr val="FFFF00"/>
                </a:solidFill>
              </a:rPr>
              <a:t>2</a:t>
            </a:r>
            <a:r>
              <a:rPr lang="en-GB" sz="1800" i="1" dirty="0">
                <a:solidFill>
                  <a:srgbClr val="FFFF00"/>
                </a:solidFill>
              </a:rPr>
              <a:t>L + </a:t>
            </a:r>
            <a:r>
              <a:rPr lang="en-GB" sz="1800" dirty="0">
                <a:solidFill>
                  <a:srgbClr val="FFFF00"/>
                </a:solidFill>
              </a:rPr>
              <a:t>2</a:t>
            </a:r>
            <a:r>
              <a:rPr lang="en-GB" sz="1800" i="1" dirty="0">
                <a:solidFill>
                  <a:srgbClr val="FFFF00"/>
                </a:solidFill>
              </a:rPr>
              <a:t>B</a:t>
            </a:r>
            <a:r>
              <a:rPr lang="en-GB" sz="1800" dirty="0">
                <a:solidFill>
                  <a:srgbClr val="FFFF00"/>
                </a:solidFill>
              </a:rPr>
              <a:t> to find </a:t>
            </a:r>
            <a:r>
              <a:rPr lang="en-GB" sz="1800" i="1" dirty="0">
                <a:solidFill>
                  <a:srgbClr val="FFFF00"/>
                </a:solidFill>
              </a:rPr>
              <a:t>B</a:t>
            </a:r>
            <a:r>
              <a:rPr lang="en-GB" sz="1800" dirty="0">
                <a:solidFill>
                  <a:srgbClr val="FFFF00"/>
                </a:solidFill>
              </a:rPr>
              <a:t> when </a:t>
            </a:r>
            <a:r>
              <a:rPr lang="en-GB" sz="1800" i="1" dirty="0">
                <a:solidFill>
                  <a:srgbClr val="FFFF00"/>
                </a:solidFill>
              </a:rPr>
              <a:t>L</a:t>
            </a:r>
            <a:r>
              <a:rPr lang="en-GB" sz="1800" dirty="0">
                <a:solidFill>
                  <a:srgbClr val="FFFF00"/>
                </a:solidFill>
              </a:rPr>
              <a:t> = 15 and</a:t>
            </a:r>
            <a:r>
              <a:rPr lang="en-GB" sz="1800" i="1" dirty="0">
                <a:solidFill>
                  <a:srgbClr val="FFFF00"/>
                </a:solidFill>
              </a:rPr>
              <a:t> P</a:t>
            </a:r>
            <a:r>
              <a:rPr lang="en-GB" sz="1800" dirty="0">
                <a:solidFill>
                  <a:srgbClr val="FFFF00"/>
                </a:solidFill>
              </a:rPr>
              <a:t> = 70</a:t>
            </a:r>
            <a:r>
              <a:rPr lang="en-GB" sz="1800" dirty="0" smtClean="0">
                <a:solidFill>
                  <a:srgbClr val="FFFF00"/>
                </a:solidFill>
              </a:rPr>
              <a:t>.</a:t>
            </a:r>
            <a:r>
              <a:rPr lang="en-GB" sz="1800" dirty="0">
                <a:solidFill>
                  <a:srgbClr val="FFFF00"/>
                </a:solidFill>
              </a:rPr>
              <a:t>	</a:t>
            </a:r>
          </a:p>
        </p:txBody>
      </p:sp>
      <p:sp>
        <p:nvSpPr>
          <p:cNvPr id="8" name="Rectangle 41"/>
          <p:cNvSpPr>
            <a:spLocks noChangeArrowheads="1"/>
          </p:cNvSpPr>
          <p:nvPr/>
        </p:nvSpPr>
        <p:spPr bwMode="auto">
          <a:xfrm>
            <a:off x="467545" y="3284984"/>
            <a:ext cx="252028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P = 2L + 2B	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70 = 2 </a:t>
            </a:r>
            <a:r>
              <a:rPr lang="en-GB" sz="1800" b="1" dirty="0" smtClean="0">
                <a:solidFill>
                  <a:srgbClr val="FFFF00"/>
                </a:solidFill>
              </a:rPr>
              <a:t>× </a:t>
            </a:r>
            <a:r>
              <a:rPr lang="en-GB" sz="1800" b="1" dirty="0" smtClean="0">
                <a:solidFill>
                  <a:srgbClr val="FFFF00"/>
                </a:solidFill>
              </a:rPr>
              <a:t>15 + 2B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70 = 30 + 2B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40 =  2B	</a:t>
            </a:r>
          </a:p>
          <a:p>
            <a:r>
              <a:rPr lang="en-GB" sz="1800" b="1" dirty="0" smtClean="0">
                <a:solidFill>
                  <a:srgbClr val="FFFF00"/>
                </a:solidFill>
              </a:rPr>
              <a:t>20 = B </a:t>
            </a:r>
            <a:r>
              <a:rPr lang="en-GB" sz="1800" b="1" dirty="0" smtClean="0">
                <a:solidFill>
                  <a:srgbClr val="FFFF00"/>
                </a:solidFill>
              </a:rPr>
              <a:t> </a:t>
            </a:r>
            <a:r>
              <a:rPr lang="en-GB" sz="1800" dirty="0">
                <a:solidFill>
                  <a:srgbClr val="FFFF00"/>
                </a:solidFill>
              </a:rPr>
              <a:t>		</a:t>
            </a:r>
          </a:p>
        </p:txBody>
      </p:sp>
      <p:sp>
        <p:nvSpPr>
          <p:cNvPr id="9" name="AutoShape 40"/>
          <p:cNvSpPr>
            <a:spLocks noChangeArrowheads="1"/>
          </p:cNvSpPr>
          <p:nvPr/>
        </p:nvSpPr>
        <p:spPr bwMode="auto">
          <a:xfrm>
            <a:off x="4427984" y="3284984"/>
            <a:ext cx="4386560" cy="1512168"/>
          </a:xfrm>
          <a:prstGeom prst="wedgeRectCallout">
            <a:avLst>
              <a:gd name="adj1" fmla="val -71119"/>
              <a:gd name="adj2" fmla="val -279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Step 1: write formula</a:t>
            </a:r>
          </a:p>
          <a:p>
            <a:r>
              <a:rPr lang="en-GB" sz="1800" dirty="0" smtClean="0">
                <a:latin typeface="Comic Sans MS" pitchFamily="66" charset="0"/>
              </a:rPr>
              <a:t>Step 2: substitute numbers for letters</a:t>
            </a:r>
          </a:p>
          <a:p>
            <a:r>
              <a:rPr lang="en-GB" sz="1800" dirty="0" smtClean="0">
                <a:latin typeface="Comic Sans MS" pitchFamily="66" charset="0"/>
              </a:rPr>
              <a:t>Step 3: start to evaluate (BODMAS)</a:t>
            </a:r>
          </a:p>
          <a:p>
            <a:r>
              <a:rPr lang="en-GB" sz="1800" dirty="0" smtClean="0">
                <a:latin typeface="Comic Sans MS" pitchFamily="66" charset="0"/>
              </a:rPr>
              <a:t>Step 4: subtract 30 from both sides</a:t>
            </a:r>
          </a:p>
          <a:p>
            <a:r>
              <a:rPr lang="en-GB" sz="1800" dirty="0" smtClean="0">
                <a:latin typeface="Comic Sans MS" pitchFamily="66" charset="0"/>
              </a:rPr>
              <a:t>Step 5: divide both sides by 2 </a:t>
            </a:r>
            <a:r>
              <a:rPr lang="en-GB" sz="1800" dirty="0" smtClean="0">
                <a:latin typeface="Comic Sans MS" pitchFamily="66" charset="0"/>
              </a:rPr>
              <a:t> </a:t>
            </a:r>
            <a:endParaRPr lang="en-GB" sz="1800" dirty="0" smtClean="0">
              <a:latin typeface="Comic Sans MS" pitchFamily="66" charset="0"/>
            </a:endParaRPr>
          </a:p>
          <a:p>
            <a:endParaRPr lang="en-GB" sz="1800" dirty="0"/>
          </a:p>
        </p:txBody>
      </p:sp>
      <p:pic>
        <p:nvPicPr>
          <p:cNvPr id="10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8632" y="3284984"/>
            <a:ext cx="1097264" cy="115212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7" grpId="0" build="allAtOnce"/>
      <p:bldP spid="8" grpId="0" uiExpand="1" build="p"/>
      <p:bldP spid="9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467544" y="980728"/>
            <a:ext cx="83574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  <a:cs typeface="Times New Roman" pitchFamily="18" charset="0"/>
              </a:rPr>
              <a:t>Example </a:t>
            </a:r>
            <a:r>
              <a:rPr lang="en-GB" b="1" dirty="0" smtClean="0">
                <a:solidFill>
                  <a:srgbClr val="FFFF00"/>
                </a:solidFill>
                <a:cs typeface="Times New Roman" pitchFamily="18" charset="0"/>
              </a:rPr>
              <a:t>2	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Use </a:t>
            </a:r>
            <a:r>
              <a:rPr lang="en-GB" sz="1800" dirty="0">
                <a:solidFill>
                  <a:srgbClr val="FFFF00"/>
                </a:solidFill>
                <a:cs typeface="Times New Roman" pitchFamily="18" charset="0"/>
              </a:rPr>
              <a:t>the 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formula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GB" sz="18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           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to 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find R when </a:t>
            </a:r>
            <a:r>
              <a:rPr lang="en-GB" sz="1800" i="1" dirty="0" smtClean="0">
                <a:solidFill>
                  <a:srgbClr val="FFFF00"/>
                </a:solidFill>
                <a:cs typeface="Times New Roman" pitchFamily="18" charset="0"/>
              </a:rPr>
              <a:t>V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 = 140 and </a:t>
            </a:r>
            <a:r>
              <a:rPr lang="en-GB" sz="1800" i="1" dirty="0" smtClean="0">
                <a:solidFill>
                  <a:srgbClr val="FFFF00"/>
                </a:solidFill>
                <a:cs typeface="Times New Roman" pitchFamily="18" charset="0"/>
              </a:rPr>
              <a:t>I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 = 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20</a:t>
            </a:r>
            <a:r>
              <a:rPr lang="en-GB" sz="1200" dirty="0" smtClean="0">
                <a:solidFill>
                  <a:srgbClr val="FFFF00"/>
                </a:solidFill>
                <a:latin typeface="Comic Sans MS" pitchFamily="66" charset="0"/>
                <a:cs typeface="Times New Roman" pitchFamily="18" charset="0"/>
              </a:rPr>
              <a:t>  </a:t>
            </a:r>
            <a:r>
              <a:rPr lang="en-GB" dirty="0" smtClean="0">
                <a:solidFill>
                  <a:srgbClr val="FFFF00"/>
                </a:solidFill>
                <a:cs typeface="Times New Roman" pitchFamily="18" charset="0"/>
              </a:rPr>
              <a:t>  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2" name="Rectangle 59"/>
          <p:cNvSpPr>
            <a:spLocks noChangeArrowheads="1"/>
          </p:cNvSpPr>
          <p:nvPr/>
        </p:nvSpPr>
        <p:spPr bwMode="auto">
          <a:xfrm>
            <a:off x="2463090" y="260648"/>
            <a:ext cx="42178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</a:rPr>
              <a:t>Evaluating Formulae 2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968028"/>
            <a:ext cx="542925" cy="552450"/>
          </a:xfrm>
          <a:prstGeom prst="rect">
            <a:avLst/>
          </a:prstGeom>
          <a:noFill/>
        </p:spPr>
      </p:pic>
      <p:sp>
        <p:nvSpPr>
          <p:cNvPr id="16" name="AutoShape 40"/>
          <p:cNvSpPr>
            <a:spLocks noChangeArrowheads="1"/>
          </p:cNvSpPr>
          <p:nvPr/>
        </p:nvSpPr>
        <p:spPr bwMode="auto">
          <a:xfrm>
            <a:off x="4427984" y="2348880"/>
            <a:ext cx="4386560" cy="1224136"/>
          </a:xfrm>
          <a:prstGeom prst="wedgeRectCallout">
            <a:avLst>
              <a:gd name="adj1" fmla="val -71119"/>
              <a:gd name="adj2" fmla="val -279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Step 1: write formula</a:t>
            </a:r>
          </a:p>
          <a:p>
            <a:r>
              <a:rPr lang="en-GB" sz="1800" dirty="0" smtClean="0">
                <a:latin typeface="Comic Sans MS" pitchFamily="66" charset="0"/>
              </a:rPr>
              <a:t>Step 2: substitute numbers for letters </a:t>
            </a:r>
          </a:p>
          <a:p>
            <a:r>
              <a:rPr lang="en-GB" sz="1800" dirty="0" smtClean="0">
                <a:latin typeface="Comic Sans MS" pitchFamily="66" charset="0"/>
                <a:cs typeface="Times New Roman" pitchFamily="18" charset="0"/>
              </a:rPr>
              <a:t>Step 3: multiply both sides by R</a:t>
            </a:r>
          </a:p>
          <a:p>
            <a:pPr eaLnBrk="0" hangingPunct="0"/>
            <a:r>
              <a:rPr lang="en-GB" sz="1800" dirty="0" smtClean="0">
                <a:latin typeface="Comic Sans MS" pitchFamily="66" charset="0"/>
                <a:cs typeface="Times New Roman" pitchFamily="18" charset="0"/>
              </a:rPr>
              <a:t>Step 4: divide both sides by 20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          </a:t>
            </a:r>
            <a:endParaRPr lang="en-GB" sz="1800" dirty="0" smtClean="0">
              <a:solidFill>
                <a:srgbClr val="FFFF00"/>
              </a:solidFill>
            </a:endParaRPr>
          </a:p>
          <a:p>
            <a:endParaRPr lang="en-GB" sz="1800" dirty="0"/>
          </a:p>
        </p:txBody>
      </p:sp>
      <p:pic>
        <p:nvPicPr>
          <p:cNvPr id="17" name="Picture 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8632" y="2276872"/>
            <a:ext cx="1097264" cy="1152128"/>
          </a:xfrm>
          <a:prstGeom prst="rect">
            <a:avLst/>
          </a:prstGeom>
          <a:noFill/>
        </p:spPr>
      </p:pic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4807" y="2420888"/>
            <a:ext cx="542925" cy="552450"/>
          </a:xfrm>
          <a:prstGeom prst="rect">
            <a:avLst/>
          </a:prstGeom>
          <a:noFill/>
        </p:spPr>
      </p:pic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0352" y="3284984"/>
            <a:ext cx="933450" cy="552450"/>
          </a:xfrm>
          <a:prstGeom prst="rect">
            <a:avLst/>
          </a:prstGeom>
          <a:noFill/>
        </p:spPr>
      </p:pic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679" y="4172694"/>
            <a:ext cx="1762125" cy="552450"/>
          </a:xfrm>
          <a:prstGeom prst="rect">
            <a:avLst/>
          </a:prstGeom>
          <a:noFill/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414" y="4924400"/>
            <a:ext cx="1352550" cy="304800"/>
          </a:xfrm>
          <a:prstGeom prst="rect">
            <a:avLst/>
          </a:prstGeom>
          <a:noFill/>
        </p:spPr>
      </p:pic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2515" y="5572472"/>
            <a:ext cx="581025" cy="304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16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9"/>
          <p:cNvSpPr>
            <a:spLocks noChangeArrowheads="1"/>
          </p:cNvSpPr>
          <p:nvPr/>
        </p:nvSpPr>
        <p:spPr bwMode="auto">
          <a:xfrm>
            <a:off x="2463090" y="260648"/>
            <a:ext cx="42178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</a:rPr>
              <a:t>Evaluating Formulae 2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69855" y="1023119"/>
            <a:ext cx="84946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 </a:t>
            </a:r>
            <a:r>
              <a:rPr lang="en-GB" b="1" dirty="0" smtClean="0">
                <a:solidFill>
                  <a:srgbClr val="FFFF00"/>
                </a:solidFill>
              </a:rPr>
              <a:t>3	</a:t>
            </a:r>
            <a:r>
              <a:rPr lang="en-GB" sz="1800" dirty="0" smtClean="0">
                <a:solidFill>
                  <a:srgbClr val="FFFF00"/>
                </a:solidFill>
              </a:rPr>
              <a:t>Use </a:t>
            </a:r>
            <a:r>
              <a:rPr lang="en-GB" sz="1800" dirty="0">
                <a:solidFill>
                  <a:srgbClr val="FFFF00"/>
                </a:solidFill>
              </a:rPr>
              <a:t>the formula </a:t>
            </a:r>
            <a:r>
              <a:rPr lang="en-GB" sz="1800" i="1" dirty="0">
                <a:solidFill>
                  <a:srgbClr val="FFFF00"/>
                </a:solidFill>
              </a:rPr>
              <a:t>F</a:t>
            </a:r>
            <a:r>
              <a:rPr lang="en-GB" sz="1800" dirty="0">
                <a:solidFill>
                  <a:srgbClr val="FFFF00"/>
                </a:solidFill>
              </a:rPr>
              <a:t> = 32 + 1.8</a:t>
            </a:r>
            <a:r>
              <a:rPr lang="en-GB" sz="1800" i="1" dirty="0">
                <a:solidFill>
                  <a:srgbClr val="FFFF00"/>
                </a:solidFill>
              </a:rPr>
              <a:t>C</a:t>
            </a:r>
            <a:r>
              <a:rPr lang="en-GB" sz="1800" dirty="0">
                <a:solidFill>
                  <a:srgbClr val="FFFF00"/>
                </a:solidFill>
              </a:rPr>
              <a:t>  to </a:t>
            </a:r>
            <a:r>
              <a:rPr lang="en-GB" sz="1800" i="1" dirty="0">
                <a:solidFill>
                  <a:srgbClr val="FFFF00"/>
                </a:solidFill>
              </a:rPr>
              <a:t>C</a:t>
            </a:r>
            <a:r>
              <a:rPr lang="en-GB" sz="1800" dirty="0">
                <a:solidFill>
                  <a:srgbClr val="FFFF00"/>
                </a:solidFill>
              </a:rPr>
              <a:t> when F = </a:t>
            </a:r>
            <a:r>
              <a:rPr lang="en-GB" sz="1800" dirty="0" smtClean="0">
                <a:solidFill>
                  <a:srgbClr val="FFFF00"/>
                </a:solidFill>
              </a:rPr>
              <a:t>102</a:t>
            </a:r>
            <a:r>
              <a:rPr lang="en-GB" sz="1800" dirty="0">
                <a:solidFill>
                  <a:srgbClr val="FFFF00"/>
                </a:solidFill>
              </a:rPr>
              <a:t>	</a:t>
            </a:r>
            <a:r>
              <a:rPr lang="en-GB" sz="1800" dirty="0" smtClean="0">
                <a:solidFill>
                  <a:srgbClr val="FFFF00"/>
                </a:solidFill>
              </a:rPr>
              <a:t>	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2263" y="4852315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	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6" name="Rectangle 41"/>
          <p:cNvSpPr>
            <a:spLocks noChangeArrowheads="1"/>
          </p:cNvSpPr>
          <p:nvPr/>
        </p:nvSpPr>
        <p:spPr bwMode="auto">
          <a:xfrm>
            <a:off x="467545" y="1778331"/>
            <a:ext cx="252028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i="1" dirty="0" smtClean="0">
                <a:solidFill>
                  <a:srgbClr val="FFFF00"/>
                </a:solidFill>
              </a:rPr>
              <a:t>F</a:t>
            </a:r>
            <a:r>
              <a:rPr lang="en-GB" sz="1800" dirty="0" smtClean="0">
                <a:solidFill>
                  <a:srgbClr val="FFFF00"/>
                </a:solidFill>
              </a:rPr>
              <a:t> = 32 + 1.8</a:t>
            </a:r>
            <a:r>
              <a:rPr lang="en-GB" sz="1800" i="1" dirty="0" smtClean="0">
                <a:solidFill>
                  <a:srgbClr val="FFFF00"/>
                </a:solidFill>
              </a:rPr>
              <a:t>C</a:t>
            </a:r>
            <a:r>
              <a:rPr lang="en-GB" sz="1800" dirty="0" smtClean="0">
                <a:solidFill>
                  <a:srgbClr val="FFFF00"/>
                </a:solidFill>
              </a:rPr>
              <a:t> 	</a:t>
            </a:r>
          </a:p>
          <a:p>
            <a:r>
              <a:rPr lang="en-GB" sz="1800" dirty="0" smtClean="0">
                <a:solidFill>
                  <a:srgbClr val="FFFF00"/>
                </a:solidFill>
              </a:rPr>
              <a:t>102 = 32 + 1.8</a:t>
            </a:r>
            <a:r>
              <a:rPr lang="en-GB" sz="1800" i="1" dirty="0" smtClean="0">
                <a:solidFill>
                  <a:srgbClr val="FFFF00"/>
                </a:solidFill>
              </a:rPr>
              <a:t>C</a:t>
            </a:r>
            <a:r>
              <a:rPr lang="en-GB" sz="1800" dirty="0" smtClean="0">
                <a:solidFill>
                  <a:srgbClr val="FFFF00"/>
                </a:solidFill>
              </a:rPr>
              <a:t>	</a:t>
            </a:r>
          </a:p>
          <a:p>
            <a:r>
              <a:rPr lang="en-GB" sz="1800" dirty="0" smtClean="0">
                <a:solidFill>
                  <a:srgbClr val="FFFF00"/>
                </a:solidFill>
              </a:rPr>
              <a:t>102</a:t>
            </a:r>
            <a:r>
              <a:rPr lang="en-GB" sz="1800" i="1" dirty="0" smtClean="0">
                <a:solidFill>
                  <a:srgbClr val="FFFF00"/>
                </a:solidFill>
              </a:rPr>
              <a:t> – 32  </a:t>
            </a:r>
            <a:r>
              <a:rPr lang="en-GB" sz="1800" dirty="0" smtClean="0">
                <a:solidFill>
                  <a:srgbClr val="FFFF00"/>
                </a:solidFill>
              </a:rPr>
              <a:t>= 1.8</a:t>
            </a:r>
            <a:r>
              <a:rPr lang="en-GB" sz="1800" i="1" dirty="0" smtClean="0">
                <a:solidFill>
                  <a:srgbClr val="FFFF00"/>
                </a:solidFill>
              </a:rPr>
              <a:t>C</a:t>
            </a:r>
          </a:p>
          <a:p>
            <a:r>
              <a:rPr lang="en-GB" sz="1800" dirty="0" smtClean="0">
                <a:solidFill>
                  <a:srgbClr val="FFFF00"/>
                </a:solidFill>
              </a:rPr>
              <a:t>90 = 1.8</a:t>
            </a:r>
            <a:r>
              <a:rPr lang="en-GB" sz="1800" i="1" dirty="0" smtClean="0">
                <a:solidFill>
                  <a:srgbClr val="FFFF00"/>
                </a:solidFill>
              </a:rPr>
              <a:t>C</a:t>
            </a:r>
            <a:r>
              <a:rPr lang="en-GB" sz="18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GB" sz="1800" dirty="0" smtClean="0">
                <a:solidFill>
                  <a:srgbClr val="FFFF00"/>
                </a:solidFill>
              </a:rPr>
              <a:t>90  </a:t>
            </a:r>
            <a:r>
              <a:rPr lang="en-GB" sz="1800" dirty="0" smtClean="0">
                <a:solidFill>
                  <a:srgbClr val="FFFF00"/>
                </a:solidFill>
              </a:rPr>
              <a:t>÷ 1.8 = </a:t>
            </a:r>
            <a:r>
              <a:rPr lang="en-GB" sz="1800" i="1" dirty="0" smtClean="0">
                <a:solidFill>
                  <a:srgbClr val="FFFF00"/>
                </a:solidFill>
              </a:rPr>
              <a:t>C</a:t>
            </a:r>
          </a:p>
          <a:p>
            <a:r>
              <a:rPr lang="en-GB" sz="1800" i="1" dirty="0" smtClean="0">
                <a:solidFill>
                  <a:srgbClr val="FFFF00"/>
                </a:solidFill>
              </a:rPr>
              <a:t>C </a:t>
            </a:r>
            <a:r>
              <a:rPr lang="en-GB" sz="1800" dirty="0" smtClean="0">
                <a:solidFill>
                  <a:srgbClr val="FFFF00"/>
                </a:solidFill>
              </a:rPr>
              <a:t>= </a:t>
            </a:r>
            <a:r>
              <a:rPr lang="en-GB" sz="1800" dirty="0" smtClean="0">
                <a:solidFill>
                  <a:srgbClr val="FFFF00"/>
                </a:solidFill>
              </a:rPr>
              <a:t>50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7" name="AutoShape 40"/>
          <p:cNvSpPr>
            <a:spLocks noChangeArrowheads="1"/>
          </p:cNvSpPr>
          <p:nvPr/>
        </p:nvSpPr>
        <p:spPr bwMode="auto">
          <a:xfrm>
            <a:off x="4427984" y="1916832"/>
            <a:ext cx="4386560" cy="1296144"/>
          </a:xfrm>
          <a:prstGeom prst="wedgeRectCallout">
            <a:avLst>
              <a:gd name="adj1" fmla="val -71119"/>
              <a:gd name="adj2" fmla="val -279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Step 1: write formula</a:t>
            </a:r>
          </a:p>
          <a:p>
            <a:r>
              <a:rPr lang="en-GB" sz="1800" dirty="0" smtClean="0">
                <a:latin typeface="Comic Sans MS" pitchFamily="66" charset="0"/>
              </a:rPr>
              <a:t>Step 2: substitute numbers for letters</a:t>
            </a:r>
          </a:p>
          <a:p>
            <a:r>
              <a:rPr lang="en-GB" sz="1800" dirty="0" smtClean="0">
                <a:latin typeface="Comic Sans MS" pitchFamily="66" charset="0"/>
              </a:rPr>
              <a:t>Step 3: subtract 32 from both sides</a:t>
            </a:r>
          </a:p>
          <a:p>
            <a:r>
              <a:rPr lang="en-GB" sz="1800" dirty="0" smtClean="0">
                <a:latin typeface="Comic Sans MS" pitchFamily="66" charset="0"/>
              </a:rPr>
              <a:t>Step 4: divide both sides by 1.8 </a:t>
            </a:r>
            <a:endParaRPr lang="en-GB" sz="1800" dirty="0"/>
          </a:p>
        </p:txBody>
      </p:sp>
      <p:pic>
        <p:nvPicPr>
          <p:cNvPr id="8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8632" y="1916832"/>
            <a:ext cx="1097264" cy="115212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6" grpId="0" uiExpand="1" build="p"/>
      <p:bldP spid="7" grpId="0" uiExpand="1" build="p" animBg="1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566</TotalTime>
  <Words>289</Words>
  <Application>Microsoft Office PowerPoint</Application>
  <PresentationFormat>On-screen Show (4:3)</PresentationFormat>
  <Paragraphs>54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Technology</vt:lpstr>
      <vt:lpstr>Slide 1</vt:lpstr>
      <vt:lpstr>Slide 2</vt:lpstr>
      <vt:lpstr>Slide 3</vt:lpstr>
      <vt:lpstr>Slide 4</vt:lpstr>
      <vt:lpstr>Slide 5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94</cp:revision>
  <dcterms:created xsi:type="dcterms:W3CDTF">2003-06-26T13:26:14Z</dcterms:created>
  <dcterms:modified xsi:type="dcterms:W3CDTF">2011-08-22T17:18:28Z</dcterms:modified>
</cp:coreProperties>
</file>