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5" r:id="rId2"/>
    <p:sldId id="307" r:id="rId3"/>
    <p:sldId id="309" r:id="rId4"/>
    <p:sldId id="310" r:id="rId5"/>
    <p:sldId id="311" r:id="rId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5" d="100"/>
          <a:sy n="75" d="100"/>
        </p:scale>
        <p:origin x="-4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693393" y="241013"/>
            <a:ext cx="38651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Equivalent Fractions</a:t>
            </a:r>
            <a:endParaRPr lang="en-GB" sz="3200" b="1" dirty="0">
              <a:solidFill>
                <a:srgbClr val="FFFF00"/>
              </a:solidFill>
            </a:endParaRPr>
          </a:p>
        </p:txBody>
      </p:sp>
      <p:pic>
        <p:nvPicPr>
          <p:cNvPr id="3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574" y="980728"/>
            <a:ext cx="1234423" cy="1296144"/>
          </a:xfrm>
          <a:prstGeom prst="rect">
            <a:avLst/>
          </a:prstGeom>
          <a:noFill/>
        </p:spPr>
      </p:pic>
      <p:sp>
        <p:nvSpPr>
          <p:cNvPr id="4" name="AutoShape 59"/>
          <p:cNvSpPr>
            <a:spLocks noChangeArrowheads="1"/>
          </p:cNvSpPr>
          <p:nvPr/>
        </p:nvSpPr>
        <p:spPr bwMode="auto">
          <a:xfrm>
            <a:off x="2115493" y="1168400"/>
            <a:ext cx="5840883" cy="460400"/>
          </a:xfrm>
          <a:prstGeom prst="wedgeRectCallout">
            <a:avLst>
              <a:gd name="adj1" fmla="val -60283"/>
              <a:gd name="adj2" fmla="val -40742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The </a:t>
            </a:r>
            <a:r>
              <a:rPr lang="en-GB" sz="1800" dirty="0">
                <a:latin typeface="Comic Sans MS" pitchFamily="66" charset="0"/>
              </a:rPr>
              <a:t>examples below may be helpful in all subjects.</a:t>
            </a:r>
          </a:p>
          <a:p>
            <a:endParaRPr lang="en-GB" dirty="0"/>
          </a:p>
        </p:txBody>
      </p:sp>
      <p:sp>
        <p:nvSpPr>
          <p:cNvPr id="5" name="Rectangle 60"/>
          <p:cNvSpPr>
            <a:spLocks noChangeArrowheads="1"/>
          </p:cNvSpPr>
          <p:nvPr/>
        </p:nvSpPr>
        <p:spPr bwMode="auto">
          <a:xfrm>
            <a:off x="478408" y="3255367"/>
            <a:ext cx="84140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	</a:t>
            </a:r>
            <a:r>
              <a:rPr lang="en-GB" sz="1800" dirty="0" smtClean="0">
                <a:solidFill>
                  <a:srgbClr val="FFFF00"/>
                </a:solidFill>
              </a:rPr>
              <a:t>A necklace is made from black and white beads. 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6" name="Freeform 61"/>
          <p:cNvSpPr>
            <a:spLocks/>
          </p:cNvSpPr>
          <p:nvPr/>
        </p:nvSpPr>
        <p:spPr bwMode="auto">
          <a:xfrm>
            <a:off x="1603375" y="4017963"/>
            <a:ext cx="2286000" cy="800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00" y="1260"/>
              </a:cxn>
              <a:cxn ang="0">
                <a:pos x="3600" y="0"/>
              </a:cxn>
            </a:cxnLst>
            <a:rect l="0" t="0" r="r" b="b"/>
            <a:pathLst>
              <a:path w="3600" h="1260">
                <a:moveTo>
                  <a:pt x="0" y="0"/>
                </a:moveTo>
                <a:cubicBezTo>
                  <a:pt x="600" y="630"/>
                  <a:pt x="1200" y="1260"/>
                  <a:pt x="1800" y="1260"/>
                </a:cubicBezTo>
                <a:cubicBezTo>
                  <a:pt x="2400" y="1260"/>
                  <a:pt x="3000" y="630"/>
                  <a:pt x="3600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" name="Oval 64"/>
          <p:cNvSpPr>
            <a:spLocks noChangeArrowheads="1"/>
          </p:cNvSpPr>
          <p:nvPr/>
        </p:nvSpPr>
        <p:spPr bwMode="auto">
          <a:xfrm>
            <a:off x="2195513" y="4564063"/>
            <a:ext cx="114300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" name="Oval 65"/>
          <p:cNvSpPr>
            <a:spLocks noChangeArrowheads="1"/>
          </p:cNvSpPr>
          <p:nvPr/>
        </p:nvSpPr>
        <p:spPr bwMode="auto">
          <a:xfrm>
            <a:off x="2328863" y="4640263"/>
            <a:ext cx="114300" cy="1143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" name="Oval 66"/>
          <p:cNvSpPr>
            <a:spLocks noChangeArrowheads="1"/>
          </p:cNvSpPr>
          <p:nvPr/>
        </p:nvSpPr>
        <p:spPr bwMode="auto">
          <a:xfrm>
            <a:off x="2489200" y="4730750"/>
            <a:ext cx="114300" cy="1143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" name="Oval 67"/>
          <p:cNvSpPr>
            <a:spLocks noChangeArrowheads="1"/>
          </p:cNvSpPr>
          <p:nvPr/>
        </p:nvSpPr>
        <p:spPr bwMode="auto">
          <a:xfrm>
            <a:off x="2673350" y="4745038"/>
            <a:ext cx="114300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" name="Oval 68"/>
          <p:cNvSpPr>
            <a:spLocks noChangeArrowheads="1"/>
          </p:cNvSpPr>
          <p:nvPr/>
        </p:nvSpPr>
        <p:spPr bwMode="auto">
          <a:xfrm>
            <a:off x="2833688" y="4725988"/>
            <a:ext cx="114300" cy="1143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2" name="Oval 69"/>
          <p:cNvSpPr>
            <a:spLocks noChangeArrowheads="1"/>
          </p:cNvSpPr>
          <p:nvPr/>
        </p:nvSpPr>
        <p:spPr bwMode="auto">
          <a:xfrm>
            <a:off x="2986088" y="4668838"/>
            <a:ext cx="114300" cy="1143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" name="Oval 70"/>
          <p:cNvSpPr>
            <a:spLocks noChangeArrowheads="1"/>
          </p:cNvSpPr>
          <p:nvPr/>
        </p:nvSpPr>
        <p:spPr bwMode="auto">
          <a:xfrm>
            <a:off x="3128963" y="4573588"/>
            <a:ext cx="114300" cy="11430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71"/>
          <p:cNvSpPr>
            <a:spLocks noChangeArrowheads="1"/>
          </p:cNvSpPr>
          <p:nvPr/>
        </p:nvSpPr>
        <p:spPr bwMode="auto">
          <a:xfrm>
            <a:off x="4108450" y="4159528"/>
            <a:ext cx="36343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What fraction of the beads are black?</a:t>
            </a:r>
          </a:p>
        </p:txBody>
      </p:sp>
      <p:sp>
        <p:nvSpPr>
          <p:cNvPr id="15" name="Rectangle 73"/>
          <p:cNvSpPr>
            <a:spLocks noChangeArrowheads="1"/>
          </p:cNvSpPr>
          <p:nvPr/>
        </p:nvSpPr>
        <p:spPr bwMode="auto">
          <a:xfrm>
            <a:off x="449850" y="5150128"/>
            <a:ext cx="44101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There are 3 black beads out of a total of 7, so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7" name="Rectangle 74"/>
          <p:cNvSpPr>
            <a:spLocks noChangeArrowheads="1"/>
          </p:cNvSpPr>
          <p:nvPr/>
        </p:nvSpPr>
        <p:spPr bwMode="auto">
          <a:xfrm>
            <a:off x="4427984" y="5147900"/>
            <a:ext cx="23134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 of the beads are black.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38067" y="5083398"/>
            <a:ext cx="123825" cy="552450"/>
          </a:xfrm>
          <a:prstGeom prst="rect">
            <a:avLst/>
          </a:prstGeom>
          <a:noFill/>
        </p:spPr>
      </p:pic>
      <p:sp>
        <p:nvSpPr>
          <p:cNvPr id="20" name="Rectangle 60"/>
          <p:cNvSpPr>
            <a:spLocks noChangeArrowheads="1"/>
          </p:cNvSpPr>
          <p:nvPr/>
        </p:nvSpPr>
        <p:spPr bwMode="auto">
          <a:xfrm>
            <a:off x="467544" y="2463279"/>
            <a:ext cx="84140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Understanding </a:t>
            </a:r>
            <a:r>
              <a:rPr lang="en-GB" b="1" dirty="0" smtClean="0">
                <a:solidFill>
                  <a:srgbClr val="FFFF00"/>
                </a:solidFill>
              </a:rPr>
              <a:t>Fractions</a:t>
            </a:r>
            <a:endParaRPr lang="en-GB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 animBg="1"/>
      <p:bldP spid="5" grpId="0" build="allAtOnce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build="allAtOnce"/>
      <p:bldP spid="15" grpId="0"/>
      <p:bldP spid="17" grpId="0"/>
      <p:bldP spid="2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2639420" y="179929"/>
            <a:ext cx="38651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Equivalent Fractions</a:t>
            </a:r>
            <a:endParaRPr lang="en-GB" sz="3200" dirty="0">
              <a:solidFill>
                <a:srgbClr val="FFFF00"/>
              </a:solidFill>
            </a:endParaRPr>
          </a:p>
        </p:txBody>
      </p:sp>
      <p:sp>
        <p:nvSpPr>
          <p:cNvPr id="3" name="Rectangle 60"/>
          <p:cNvSpPr>
            <a:spLocks noChangeArrowheads="1"/>
          </p:cNvSpPr>
          <p:nvPr/>
        </p:nvSpPr>
        <p:spPr bwMode="auto">
          <a:xfrm>
            <a:off x="467544" y="1204009"/>
            <a:ext cx="53270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	</a:t>
            </a:r>
            <a:r>
              <a:rPr lang="en-GB" sz="1800" dirty="0" smtClean="0">
                <a:solidFill>
                  <a:srgbClr val="FFFF00"/>
                </a:solidFill>
              </a:rPr>
              <a:t>What </a:t>
            </a:r>
            <a:r>
              <a:rPr lang="en-GB" sz="1800" dirty="0">
                <a:solidFill>
                  <a:srgbClr val="FFFF00"/>
                </a:solidFill>
              </a:rPr>
              <a:t>fraction of the flag is shaded?</a:t>
            </a:r>
          </a:p>
        </p:txBody>
      </p:sp>
      <p:graphicFrame>
        <p:nvGraphicFramePr>
          <p:cNvPr id="4" name="Group 137"/>
          <p:cNvGraphicFramePr>
            <a:graphicFrameLocks/>
          </p:cNvGraphicFramePr>
          <p:nvPr/>
        </p:nvGraphicFramePr>
        <p:xfrm>
          <a:off x="539552" y="1762571"/>
          <a:ext cx="2668588" cy="1522413"/>
        </p:xfrm>
        <a:graphic>
          <a:graphicData uri="http://schemas.openxmlformats.org/drawingml/2006/table">
            <a:tbl>
              <a:tblPr/>
              <a:tblGrid>
                <a:gridCol w="666750"/>
                <a:gridCol w="668338"/>
                <a:gridCol w="666750"/>
                <a:gridCol w="666750"/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66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140"/>
          <p:cNvSpPr>
            <a:spLocks noChangeArrowheads="1"/>
          </p:cNvSpPr>
          <p:nvPr/>
        </p:nvSpPr>
        <p:spPr bwMode="auto">
          <a:xfrm>
            <a:off x="3635896" y="2348880"/>
            <a:ext cx="30957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6 out of 12 squares are shaded. </a:t>
            </a:r>
          </a:p>
        </p:txBody>
      </p:sp>
      <p:sp>
        <p:nvSpPr>
          <p:cNvPr id="7" name="Rectangle 143"/>
          <p:cNvSpPr>
            <a:spLocks noChangeArrowheads="1"/>
          </p:cNvSpPr>
          <p:nvPr/>
        </p:nvSpPr>
        <p:spPr bwMode="auto">
          <a:xfrm>
            <a:off x="467544" y="3717032"/>
            <a:ext cx="28071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So       of </a:t>
            </a:r>
            <a:r>
              <a:rPr lang="en-GB" sz="1800" dirty="0">
                <a:solidFill>
                  <a:srgbClr val="FFFF00"/>
                </a:solidFill>
              </a:rPr>
              <a:t>the flag is shaded.</a:t>
            </a:r>
          </a:p>
        </p:txBody>
      </p:sp>
      <p:sp>
        <p:nvSpPr>
          <p:cNvPr id="8" name="Rectangle 144"/>
          <p:cNvSpPr>
            <a:spLocks noChangeArrowheads="1"/>
          </p:cNvSpPr>
          <p:nvPr/>
        </p:nvSpPr>
        <p:spPr bwMode="auto">
          <a:xfrm>
            <a:off x="517525" y="4415120"/>
            <a:ext cx="46987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It could also be said that </a:t>
            </a:r>
            <a:r>
              <a:rPr lang="en-GB" sz="1800" dirty="0" smtClean="0">
                <a:solidFill>
                  <a:srgbClr val="FFFF00"/>
                </a:solidFill>
              </a:rPr>
              <a:t>     of the flag is shaded.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2" name="Rectangle 161"/>
          <p:cNvSpPr>
            <a:spLocks noChangeArrowheads="1"/>
          </p:cNvSpPr>
          <p:nvPr/>
        </p:nvSpPr>
        <p:spPr bwMode="auto">
          <a:xfrm>
            <a:off x="854075" y="5780514"/>
            <a:ext cx="2423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4" name="Rectangle 164"/>
          <p:cNvSpPr>
            <a:spLocks noChangeArrowheads="1"/>
          </p:cNvSpPr>
          <p:nvPr/>
        </p:nvSpPr>
        <p:spPr bwMode="auto">
          <a:xfrm>
            <a:off x="467544" y="5013176"/>
            <a:ext cx="3506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     and     are </a:t>
            </a:r>
            <a:r>
              <a:rPr lang="en-GB" sz="1800" b="1" dirty="0">
                <a:solidFill>
                  <a:srgbClr val="FFFF00"/>
                </a:solidFill>
              </a:rPr>
              <a:t>equivalent </a:t>
            </a:r>
            <a:r>
              <a:rPr lang="en-GB" sz="1800" dirty="0">
                <a:solidFill>
                  <a:srgbClr val="FFFF00"/>
                </a:solidFill>
              </a:rPr>
              <a:t>fractions. 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5684" y="3596630"/>
            <a:ext cx="257175" cy="552450"/>
          </a:xfrm>
          <a:prstGeom prst="rect">
            <a:avLst/>
          </a:prstGeom>
          <a:noFill/>
        </p:spPr>
      </p:pic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36007" y="4293096"/>
            <a:ext cx="123825" cy="552450"/>
          </a:xfrm>
          <a:prstGeom prst="rect">
            <a:avLst/>
          </a:prstGeom>
          <a:noFill/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905474"/>
            <a:ext cx="257175" cy="552450"/>
          </a:xfrm>
          <a:prstGeom prst="rect">
            <a:avLst/>
          </a:prstGeom>
          <a:noFill/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918174"/>
            <a:ext cx="123825" cy="552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build="allAtOnce"/>
      <p:bldP spid="7" grpId="0" build="allAtOnce"/>
      <p:bldP spid="8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467544" y="2391271"/>
            <a:ext cx="30299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  <a:cs typeface="Times New Roman" pitchFamily="18" charset="0"/>
              </a:rPr>
              <a:t>Simplifying </a:t>
            </a:r>
            <a:r>
              <a:rPr lang="en-GB" b="1" dirty="0" smtClean="0">
                <a:solidFill>
                  <a:srgbClr val="FFFF00"/>
                </a:solidFill>
                <a:cs typeface="Times New Roman" pitchFamily="18" charset="0"/>
              </a:rPr>
              <a:t>Fractions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1351831" cy="1419423"/>
          </a:xfrm>
          <a:prstGeom prst="rect">
            <a:avLst/>
          </a:prstGeom>
          <a:noFill/>
        </p:spPr>
      </p:pic>
      <p:sp>
        <p:nvSpPr>
          <p:cNvPr id="5" name="AutoShape 20"/>
          <p:cNvSpPr>
            <a:spLocks noChangeArrowheads="1"/>
          </p:cNvSpPr>
          <p:nvPr/>
        </p:nvSpPr>
        <p:spPr bwMode="auto">
          <a:xfrm>
            <a:off x="2343076" y="980728"/>
            <a:ext cx="6693420" cy="1217116"/>
          </a:xfrm>
          <a:prstGeom prst="wedgeRectCallout">
            <a:avLst>
              <a:gd name="adj1" fmla="val -60933"/>
              <a:gd name="adj2" fmla="val -1477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The top of a fraction is called the </a:t>
            </a:r>
            <a:r>
              <a:rPr lang="en-GB" sz="1800" b="1" dirty="0">
                <a:latin typeface="Comic Sans MS" pitchFamily="66" charset="0"/>
              </a:rPr>
              <a:t>numerator</a:t>
            </a:r>
            <a:r>
              <a:rPr lang="en-GB" sz="1800" dirty="0">
                <a:latin typeface="Comic Sans MS" pitchFamily="66" charset="0"/>
              </a:rPr>
              <a:t>, the bottom is called the </a:t>
            </a:r>
            <a:r>
              <a:rPr lang="en-GB" sz="1800" b="1" dirty="0">
                <a:latin typeface="Comic Sans MS" pitchFamily="66" charset="0"/>
              </a:rPr>
              <a:t>denominator</a:t>
            </a:r>
            <a:r>
              <a:rPr lang="en-GB" sz="1800" dirty="0">
                <a:latin typeface="Comic Sans MS" pitchFamily="66" charset="0"/>
              </a:rPr>
              <a:t>.  </a:t>
            </a:r>
          </a:p>
          <a:p>
            <a:r>
              <a:rPr lang="en-GB" sz="1800" dirty="0">
                <a:latin typeface="Comic Sans MS" pitchFamily="66" charset="0"/>
              </a:rPr>
              <a:t>To simplify a fraction, divide the </a:t>
            </a:r>
            <a:r>
              <a:rPr lang="en-GB" sz="1800" b="1" dirty="0">
                <a:latin typeface="Comic Sans MS" pitchFamily="66" charset="0"/>
              </a:rPr>
              <a:t>numerator</a:t>
            </a:r>
            <a:r>
              <a:rPr lang="en-GB" sz="1800" dirty="0">
                <a:latin typeface="Comic Sans MS" pitchFamily="66" charset="0"/>
              </a:rPr>
              <a:t> and </a:t>
            </a:r>
            <a:r>
              <a:rPr lang="en-GB" sz="1800" b="1" dirty="0">
                <a:latin typeface="Comic Sans MS" pitchFamily="66" charset="0"/>
              </a:rPr>
              <a:t>denominator</a:t>
            </a:r>
            <a:r>
              <a:rPr lang="en-GB" sz="1800" dirty="0">
                <a:latin typeface="Comic Sans MS" pitchFamily="66" charset="0"/>
              </a:rPr>
              <a:t> of the fraction by the same number.  </a:t>
            </a:r>
          </a:p>
          <a:p>
            <a:endParaRPr lang="en-GB" dirty="0"/>
          </a:p>
        </p:txBody>
      </p:sp>
      <p:sp>
        <p:nvSpPr>
          <p:cNvPr id="6" name="Rectangle 30"/>
          <p:cNvSpPr>
            <a:spLocks noChangeArrowheads="1"/>
          </p:cNvSpPr>
          <p:nvPr/>
        </p:nvSpPr>
        <p:spPr bwMode="auto">
          <a:xfrm>
            <a:off x="467544" y="2996952"/>
            <a:ext cx="16979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Examples </a:t>
            </a:r>
            <a:r>
              <a:rPr lang="en-GB" b="1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7" name="Rectangle 53"/>
          <p:cNvSpPr>
            <a:spLocks noChangeArrowheads="1"/>
          </p:cNvSpPr>
          <p:nvPr/>
        </p:nvSpPr>
        <p:spPr bwMode="auto">
          <a:xfrm>
            <a:off x="3851921" y="3212976"/>
            <a:ext cx="489654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When the numerator and denominator cannot be divided further the </a:t>
            </a:r>
            <a:r>
              <a:rPr lang="en-GB" sz="1800" dirty="0">
                <a:solidFill>
                  <a:srgbClr val="FFFF00"/>
                </a:solidFill>
              </a:rPr>
              <a:t>fraction is then said to be in it’s </a:t>
            </a:r>
            <a:r>
              <a:rPr lang="en-GB" sz="1800" b="1" dirty="0" smtClean="0">
                <a:solidFill>
                  <a:srgbClr val="FFFF00"/>
                </a:solidFill>
              </a:rPr>
              <a:t>simplest </a:t>
            </a:r>
            <a:r>
              <a:rPr lang="en-GB" sz="1800" b="1" dirty="0">
                <a:solidFill>
                  <a:srgbClr val="FFFF00"/>
                </a:solidFill>
              </a:rPr>
              <a:t>form</a:t>
            </a:r>
            <a:r>
              <a:rPr lang="en-GB" sz="1800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2639420" y="179929"/>
            <a:ext cx="38651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Equivalent Fractions</a:t>
            </a:r>
            <a:endParaRPr lang="en-GB" sz="3200" dirty="0">
              <a:solidFill>
                <a:srgbClr val="FFFF00"/>
              </a:solidFill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87613" y="3524622"/>
            <a:ext cx="676275" cy="552450"/>
          </a:xfrm>
          <a:prstGeom prst="rect">
            <a:avLst/>
          </a:prstGeom>
          <a:noFill/>
        </p:spPr>
      </p:pic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3052837" y="3068960"/>
            <a:ext cx="484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÷5 </a:t>
            </a:r>
          </a:p>
        </p:txBody>
      </p:sp>
      <p:sp>
        <p:nvSpPr>
          <p:cNvPr id="37" name="Freeform 34"/>
          <p:cNvSpPr>
            <a:spLocks/>
          </p:cNvSpPr>
          <p:nvPr/>
        </p:nvSpPr>
        <p:spPr bwMode="auto">
          <a:xfrm flipV="1">
            <a:off x="2887613" y="4077072"/>
            <a:ext cx="638051" cy="144016"/>
          </a:xfrm>
          <a:custGeom>
            <a:avLst/>
            <a:gdLst/>
            <a:ahLst/>
            <a:cxnLst>
              <a:cxn ang="0">
                <a:pos x="0" y="248"/>
              </a:cxn>
              <a:cxn ang="0">
                <a:pos x="671" y="8"/>
              </a:cxn>
              <a:cxn ang="0">
                <a:pos x="1343" y="200"/>
              </a:cxn>
            </a:cxnLst>
            <a:rect l="0" t="0" r="r" b="b"/>
            <a:pathLst>
              <a:path w="1343" h="248">
                <a:moveTo>
                  <a:pt x="0" y="248"/>
                </a:moveTo>
                <a:cubicBezTo>
                  <a:pt x="223" y="132"/>
                  <a:pt x="447" y="16"/>
                  <a:pt x="671" y="8"/>
                </a:cubicBezTo>
                <a:cubicBezTo>
                  <a:pt x="895" y="0"/>
                  <a:pt x="1231" y="168"/>
                  <a:pt x="1343" y="200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GB" sz="1800">
              <a:solidFill>
                <a:srgbClr val="FFFF00"/>
              </a:solidFill>
            </a:endParaRPr>
          </a:p>
        </p:txBody>
      </p:sp>
      <p:sp>
        <p:nvSpPr>
          <p:cNvPr id="38" name="Freeform 34"/>
          <p:cNvSpPr>
            <a:spLocks/>
          </p:cNvSpPr>
          <p:nvPr/>
        </p:nvSpPr>
        <p:spPr bwMode="auto">
          <a:xfrm>
            <a:off x="2887613" y="3356992"/>
            <a:ext cx="638051" cy="144016"/>
          </a:xfrm>
          <a:custGeom>
            <a:avLst/>
            <a:gdLst/>
            <a:ahLst/>
            <a:cxnLst>
              <a:cxn ang="0">
                <a:pos x="0" y="248"/>
              </a:cxn>
              <a:cxn ang="0">
                <a:pos x="671" y="8"/>
              </a:cxn>
              <a:cxn ang="0">
                <a:pos x="1343" y="200"/>
              </a:cxn>
            </a:cxnLst>
            <a:rect l="0" t="0" r="r" b="b"/>
            <a:pathLst>
              <a:path w="1343" h="248">
                <a:moveTo>
                  <a:pt x="0" y="248"/>
                </a:moveTo>
                <a:cubicBezTo>
                  <a:pt x="223" y="132"/>
                  <a:pt x="447" y="16"/>
                  <a:pt x="671" y="8"/>
                </a:cubicBezTo>
                <a:cubicBezTo>
                  <a:pt x="895" y="0"/>
                  <a:pt x="1231" y="168"/>
                  <a:pt x="1343" y="200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GB" sz="1800">
              <a:solidFill>
                <a:srgbClr val="FFFF00"/>
              </a:solidFill>
            </a:endParaRP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3031629" y="4211240"/>
            <a:ext cx="484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÷5 </a:t>
            </a: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" name="Rectangle 51"/>
          <p:cNvSpPr>
            <a:spLocks noChangeArrowheads="1"/>
          </p:cNvSpPr>
          <p:nvPr/>
        </p:nvSpPr>
        <p:spPr bwMode="auto">
          <a:xfrm>
            <a:off x="3059832" y="5877272"/>
            <a:ext cx="4844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÷2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3007452" y="4797430"/>
            <a:ext cx="4844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÷2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44" name="Freeform 34"/>
          <p:cNvSpPr>
            <a:spLocks/>
          </p:cNvSpPr>
          <p:nvPr/>
        </p:nvSpPr>
        <p:spPr bwMode="auto">
          <a:xfrm>
            <a:off x="2843808" y="5085184"/>
            <a:ext cx="638051" cy="144016"/>
          </a:xfrm>
          <a:custGeom>
            <a:avLst/>
            <a:gdLst/>
            <a:ahLst/>
            <a:cxnLst>
              <a:cxn ang="0">
                <a:pos x="0" y="248"/>
              </a:cxn>
              <a:cxn ang="0">
                <a:pos x="671" y="8"/>
              </a:cxn>
              <a:cxn ang="0">
                <a:pos x="1343" y="200"/>
              </a:cxn>
            </a:cxnLst>
            <a:rect l="0" t="0" r="r" b="b"/>
            <a:pathLst>
              <a:path w="1343" h="248">
                <a:moveTo>
                  <a:pt x="0" y="248"/>
                </a:moveTo>
                <a:cubicBezTo>
                  <a:pt x="223" y="132"/>
                  <a:pt x="447" y="16"/>
                  <a:pt x="671" y="8"/>
                </a:cubicBezTo>
                <a:cubicBezTo>
                  <a:pt x="895" y="0"/>
                  <a:pt x="1231" y="168"/>
                  <a:pt x="1343" y="200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GB" sz="1800">
              <a:solidFill>
                <a:srgbClr val="FFFF00"/>
              </a:solidFill>
            </a:endParaRPr>
          </a:p>
        </p:txBody>
      </p:sp>
      <p:sp>
        <p:nvSpPr>
          <p:cNvPr id="45" name="Freeform 34"/>
          <p:cNvSpPr>
            <a:spLocks/>
          </p:cNvSpPr>
          <p:nvPr/>
        </p:nvSpPr>
        <p:spPr bwMode="auto">
          <a:xfrm flipV="1">
            <a:off x="2843808" y="5805264"/>
            <a:ext cx="638051" cy="144016"/>
          </a:xfrm>
          <a:custGeom>
            <a:avLst/>
            <a:gdLst/>
            <a:ahLst/>
            <a:cxnLst>
              <a:cxn ang="0">
                <a:pos x="0" y="248"/>
              </a:cxn>
              <a:cxn ang="0">
                <a:pos x="671" y="8"/>
              </a:cxn>
              <a:cxn ang="0">
                <a:pos x="1343" y="200"/>
              </a:cxn>
            </a:cxnLst>
            <a:rect l="0" t="0" r="r" b="b"/>
            <a:pathLst>
              <a:path w="1343" h="248">
                <a:moveTo>
                  <a:pt x="0" y="248"/>
                </a:moveTo>
                <a:cubicBezTo>
                  <a:pt x="223" y="132"/>
                  <a:pt x="447" y="16"/>
                  <a:pt x="671" y="8"/>
                </a:cubicBezTo>
                <a:cubicBezTo>
                  <a:pt x="895" y="0"/>
                  <a:pt x="1231" y="168"/>
                  <a:pt x="1343" y="200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GB" sz="1800">
              <a:solidFill>
                <a:srgbClr val="FFFF00"/>
              </a:solidFill>
            </a:endParaRP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39219" y="5252814"/>
            <a:ext cx="1228725" cy="552450"/>
          </a:xfrm>
          <a:prstGeom prst="rect">
            <a:avLst/>
          </a:prstGeom>
          <a:noFill/>
        </p:spPr>
      </p:pic>
      <p:sp>
        <p:nvSpPr>
          <p:cNvPr id="48" name="Freeform 34"/>
          <p:cNvSpPr>
            <a:spLocks/>
          </p:cNvSpPr>
          <p:nvPr/>
        </p:nvSpPr>
        <p:spPr bwMode="auto">
          <a:xfrm>
            <a:off x="3419872" y="5085184"/>
            <a:ext cx="638051" cy="144016"/>
          </a:xfrm>
          <a:custGeom>
            <a:avLst/>
            <a:gdLst/>
            <a:ahLst/>
            <a:cxnLst>
              <a:cxn ang="0">
                <a:pos x="0" y="248"/>
              </a:cxn>
              <a:cxn ang="0">
                <a:pos x="671" y="8"/>
              </a:cxn>
              <a:cxn ang="0">
                <a:pos x="1343" y="200"/>
              </a:cxn>
            </a:cxnLst>
            <a:rect l="0" t="0" r="r" b="b"/>
            <a:pathLst>
              <a:path w="1343" h="248">
                <a:moveTo>
                  <a:pt x="0" y="248"/>
                </a:moveTo>
                <a:cubicBezTo>
                  <a:pt x="223" y="132"/>
                  <a:pt x="447" y="16"/>
                  <a:pt x="671" y="8"/>
                </a:cubicBezTo>
                <a:cubicBezTo>
                  <a:pt x="895" y="0"/>
                  <a:pt x="1231" y="168"/>
                  <a:pt x="1343" y="200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GB" sz="1800">
              <a:solidFill>
                <a:srgbClr val="FFFF00"/>
              </a:solidFill>
            </a:endParaRPr>
          </a:p>
        </p:txBody>
      </p:sp>
      <p:sp>
        <p:nvSpPr>
          <p:cNvPr id="49" name="Freeform 34"/>
          <p:cNvSpPr>
            <a:spLocks/>
          </p:cNvSpPr>
          <p:nvPr/>
        </p:nvSpPr>
        <p:spPr bwMode="auto">
          <a:xfrm flipV="1">
            <a:off x="3347864" y="5805264"/>
            <a:ext cx="638051" cy="144016"/>
          </a:xfrm>
          <a:custGeom>
            <a:avLst/>
            <a:gdLst/>
            <a:ahLst/>
            <a:cxnLst>
              <a:cxn ang="0">
                <a:pos x="0" y="248"/>
              </a:cxn>
              <a:cxn ang="0">
                <a:pos x="671" y="8"/>
              </a:cxn>
              <a:cxn ang="0">
                <a:pos x="1343" y="200"/>
              </a:cxn>
            </a:cxnLst>
            <a:rect l="0" t="0" r="r" b="b"/>
            <a:pathLst>
              <a:path w="1343" h="248">
                <a:moveTo>
                  <a:pt x="0" y="248"/>
                </a:moveTo>
                <a:cubicBezTo>
                  <a:pt x="223" y="132"/>
                  <a:pt x="447" y="16"/>
                  <a:pt x="671" y="8"/>
                </a:cubicBezTo>
                <a:cubicBezTo>
                  <a:pt x="895" y="0"/>
                  <a:pt x="1231" y="168"/>
                  <a:pt x="1343" y="200"/>
                </a:cubicBezTo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GB" sz="1800">
              <a:solidFill>
                <a:srgbClr val="FFFF00"/>
              </a:solidFill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3511508" y="4797152"/>
            <a:ext cx="4844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÷4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3511508" y="5877272"/>
            <a:ext cx="4844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÷4 </a:t>
            </a:r>
            <a:endParaRPr lang="en-GB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build="allAtOnce" animBg="1"/>
      <p:bldP spid="6" grpId="0" build="allAtOnce"/>
      <p:bldP spid="27" grpId="0" build="p"/>
      <p:bldP spid="33" grpId="0" build="allAtOnce"/>
      <p:bldP spid="37" grpId="0" animBg="1"/>
      <p:bldP spid="38" grpId="0" animBg="1"/>
      <p:bldP spid="39" grpId="0" build="allAtOnce"/>
      <p:bldP spid="42" grpId="0" build="allAtOnce"/>
      <p:bldP spid="43" grpId="0" build="allAtOnce"/>
      <p:bldP spid="44" grpId="0" animBg="1"/>
      <p:bldP spid="45" grpId="0" animBg="1"/>
      <p:bldP spid="48" grpId="0" animBg="1"/>
      <p:bldP spid="49" grpId="0" animBg="1"/>
      <p:bldP spid="50" grpId="0" build="allAtOnce"/>
      <p:bldP spid="5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457200" y="980728"/>
            <a:ext cx="17748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Examples </a:t>
            </a:r>
            <a:r>
              <a:rPr lang="en-GB" b="1" dirty="0">
                <a:solidFill>
                  <a:srgbClr val="FFFF00"/>
                </a:solidFill>
              </a:rPr>
              <a:t>2</a:t>
            </a:r>
            <a:r>
              <a:rPr lang="en-GB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2639420" y="179929"/>
            <a:ext cx="38651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Equivalent Fractions</a:t>
            </a:r>
            <a:endParaRPr lang="en-GB" sz="3200" dirty="0">
              <a:solidFill>
                <a:srgbClr val="FFFF00"/>
              </a:solidFill>
            </a:endParaRP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1916832"/>
            <a:ext cx="257175" cy="552450"/>
          </a:xfrm>
          <a:prstGeom prst="rect">
            <a:avLst/>
          </a:prstGeom>
          <a:noFill/>
        </p:spPr>
      </p:pic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42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67844" y="1940446"/>
            <a:ext cx="800100" cy="552450"/>
          </a:xfrm>
          <a:prstGeom prst="rect">
            <a:avLst/>
          </a:prstGeom>
          <a:noFill/>
        </p:spPr>
      </p:pic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83957" y="1940446"/>
            <a:ext cx="676275" cy="552450"/>
          </a:xfrm>
          <a:prstGeom prst="rect">
            <a:avLst/>
          </a:prstGeom>
          <a:noFill/>
        </p:spPr>
      </p:pic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4235177"/>
            <a:ext cx="933450" cy="561975"/>
          </a:xfrm>
          <a:prstGeom prst="rect">
            <a:avLst/>
          </a:prstGeom>
          <a:noFill/>
        </p:spPr>
      </p:pic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48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11949" y="4244702"/>
            <a:ext cx="676275" cy="552450"/>
          </a:xfrm>
          <a:prstGeom prst="rect">
            <a:avLst/>
          </a:prstGeom>
          <a:noFill/>
        </p:spPr>
      </p:pic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50" name="Picture 1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4221088"/>
            <a:ext cx="381000" cy="561975"/>
          </a:xfrm>
          <a:prstGeom prst="rect">
            <a:avLst/>
          </a:prstGeom>
          <a:noFill/>
        </p:spPr>
      </p:pic>
      <p:sp>
        <p:nvSpPr>
          <p:cNvPr id="28" name="Rectangle 54"/>
          <p:cNvSpPr>
            <a:spLocks noChangeArrowheads="1"/>
          </p:cNvSpPr>
          <p:nvPr/>
        </p:nvSpPr>
        <p:spPr bwMode="auto">
          <a:xfrm>
            <a:off x="1773776" y="1988840"/>
            <a:ext cx="13580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Divide by 6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29" name="Rectangle 54"/>
          <p:cNvSpPr>
            <a:spLocks noChangeArrowheads="1"/>
          </p:cNvSpPr>
          <p:nvPr/>
        </p:nvSpPr>
        <p:spPr bwMode="auto">
          <a:xfrm>
            <a:off x="4366064" y="4283804"/>
            <a:ext cx="13580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Divide by 3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30" name="Rectangle 54"/>
          <p:cNvSpPr>
            <a:spLocks noChangeArrowheads="1"/>
          </p:cNvSpPr>
          <p:nvPr/>
        </p:nvSpPr>
        <p:spPr bwMode="auto">
          <a:xfrm>
            <a:off x="1907704" y="4283804"/>
            <a:ext cx="13580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Divide by 5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31" name="Rectangle 54"/>
          <p:cNvSpPr>
            <a:spLocks noChangeArrowheads="1"/>
          </p:cNvSpPr>
          <p:nvPr/>
        </p:nvSpPr>
        <p:spPr bwMode="auto">
          <a:xfrm>
            <a:off x="4355976" y="1988840"/>
            <a:ext cx="13580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Divide by 2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endParaRPr lang="en-GB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28" grpId="0" build="allAtOnce"/>
      <p:bldP spid="29" grpId="0" build="allAtOnce"/>
      <p:bldP spid="30" grpId="0" build="allAtOnce"/>
      <p:bldP spid="3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35037" y="169476"/>
            <a:ext cx="427392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 smtClean="0">
                <a:solidFill>
                  <a:srgbClr val="FFFF00"/>
                </a:solidFill>
              </a:rPr>
              <a:t>Fractions </a:t>
            </a:r>
            <a:r>
              <a:rPr lang="en-GB" sz="3200" b="1" dirty="0">
                <a:solidFill>
                  <a:srgbClr val="FFFF00"/>
                </a:solidFill>
              </a:rPr>
              <a:t>of a Quantity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98662"/>
            <a:ext cx="1354501" cy="1422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699792" y="1196752"/>
            <a:ext cx="5404198" cy="803176"/>
          </a:xfrm>
          <a:prstGeom prst="wedgeRectCallout">
            <a:avLst>
              <a:gd name="adj1" fmla="val -65241"/>
              <a:gd name="adj2" fmla="val -449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To find the fraction of a quantity, divide by the </a:t>
            </a:r>
            <a:endParaRPr lang="en-GB" sz="1800" dirty="0" smtClean="0">
              <a:latin typeface="Comic Sans MS" pitchFamily="66" charset="0"/>
            </a:endParaRPr>
          </a:p>
          <a:p>
            <a:r>
              <a:rPr lang="en-GB" sz="1800" dirty="0" smtClean="0">
                <a:latin typeface="Comic Sans MS" pitchFamily="66" charset="0"/>
              </a:rPr>
              <a:t>d</a:t>
            </a:r>
            <a:r>
              <a:rPr lang="en-GB" sz="1800" dirty="0" smtClean="0">
                <a:latin typeface="Comic Sans MS" pitchFamily="66" charset="0"/>
              </a:rPr>
              <a:t>enominator, </a:t>
            </a:r>
            <a:r>
              <a:rPr lang="en-GB" sz="1800" dirty="0" smtClean="0">
                <a:latin typeface="Comic Sans MS" pitchFamily="66" charset="0"/>
              </a:rPr>
              <a:t>a</a:t>
            </a:r>
            <a:r>
              <a:rPr lang="en-GB" sz="1800" dirty="0" smtClean="0">
                <a:latin typeface="Comic Sans MS" pitchFamily="66" charset="0"/>
              </a:rPr>
              <a:t>nd multiply by the numerator.</a:t>
            </a:r>
            <a:endParaRPr lang="en-GB" sz="1800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57200" y="2780928"/>
            <a:ext cx="16546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1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2313811" y="2780928"/>
            <a:ext cx="19800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Find      of 150 mg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36007" y="2780928"/>
            <a:ext cx="123825" cy="552450"/>
          </a:xfrm>
          <a:prstGeom prst="rect">
            <a:avLst/>
          </a:prstGeom>
          <a:noFill/>
        </p:spPr>
      </p:pic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560440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3992488" y="3745225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1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824136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4124454" y="335699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3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6368752" y="3356992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6800800" y="3745225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baseline="30000" dirty="0" smtClean="0">
                <a:solidFill>
                  <a:srgbClr val="FFFF00"/>
                </a:solidFill>
              </a:rPr>
              <a:t>1</a:t>
            </a:r>
            <a:endParaRPr lang="en-GB" sz="1800" b="1" baseline="30000" dirty="0">
              <a:solidFill>
                <a:srgbClr val="FFFF00"/>
              </a:solidFill>
            </a:endParaRPr>
          </a:p>
        </p:txBody>
      </p: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7160840" y="335699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0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467544" y="4437112"/>
            <a:ext cx="17748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Examples 2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2324155" y="4437112"/>
            <a:ext cx="19672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Find      of 126 cm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GB" dirty="0">
              <a:solidFill>
                <a:srgbClr val="FFFF00"/>
              </a:solidFill>
            </a:endParaRPr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2483768" y="5068024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" name="Rectangle 12"/>
          <p:cNvSpPr>
            <a:spLocks noChangeArrowheads="1"/>
          </p:cNvSpPr>
          <p:nvPr/>
        </p:nvSpPr>
        <p:spPr bwMode="auto">
          <a:xfrm>
            <a:off x="3025924" y="5085184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1</a:t>
            </a:r>
            <a:endParaRPr lang="en-GB" sz="1800" b="1" dirty="0">
              <a:solidFill>
                <a:srgbClr val="FFFF00"/>
              </a:solidFill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834480" y="5068024"/>
          <a:ext cx="1371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"/>
                <a:gridCol w="274320"/>
                <a:gridCol w="274320"/>
                <a:gridCol w="274320"/>
                <a:gridCol w="274320"/>
              </a:tblGrid>
              <a:tr h="27432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3323114" y="5085184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8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40" name="Rectangle 12"/>
          <p:cNvSpPr>
            <a:spLocks noChangeArrowheads="1"/>
          </p:cNvSpPr>
          <p:nvPr/>
        </p:nvSpPr>
        <p:spPr bwMode="auto">
          <a:xfrm>
            <a:off x="4572000" y="5363924"/>
            <a:ext cx="16081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3 × 18 = 54 cm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36007" y="4435326"/>
            <a:ext cx="123825" cy="552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/>
      <p:bldP spid="20" grpId="0" build="allAtOnce"/>
      <p:bldP spid="24" grpId="0" build="allAtOnce"/>
      <p:bldP spid="26" grpId="0" build="allAtOnce"/>
      <p:bldP spid="28" grpId="0" build="allAtOnce"/>
      <p:bldP spid="30" grpId="0" build="allAtOnce"/>
      <p:bldP spid="31" grpId="0" build="allAtOnce"/>
      <p:bldP spid="32" grpId="0" build="allAtOnce"/>
      <p:bldP spid="35" grpId="0" build="allAtOnce"/>
      <p:bldP spid="37" grpId="0" build="allAtOnce"/>
      <p:bldP spid="40" grpId="0" build="allAtOnce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</TotalTime>
  <Words>238</Words>
  <Application>Microsoft Office PowerPoint</Application>
  <PresentationFormat>On-screen Show (4:3)</PresentationFormat>
  <Paragraphs>67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Technology</vt:lpstr>
      <vt:lpstr>Slide 1</vt:lpstr>
      <vt:lpstr>Slide 2</vt:lpstr>
      <vt:lpstr>Slide 3</vt:lpstr>
      <vt:lpstr>Slide 4</vt:lpstr>
      <vt:lpstr>Slide 5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95</cp:revision>
  <dcterms:created xsi:type="dcterms:W3CDTF">2003-06-26T13:26:14Z</dcterms:created>
  <dcterms:modified xsi:type="dcterms:W3CDTF">2011-08-24T16:46:29Z</dcterms:modified>
</cp:coreProperties>
</file>