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05" r:id="rId2"/>
    <p:sldId id="307" r:id="rId3"/>
    <p:sldId id="308" r:id="rId4"/>
    <p:sldId id="309" r:id="rId5"/>
    <p:sldId id="310" r:id="rId6"/>
    <p:sldId id="312" r:id="rId7"/>
    <p:sldId id="314" r:id="rId8"/>
    <p:sldId id="315" r:id="rId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 autoAdjust="0"/>
  </p:normalViewPr>
  <p:slideViewPr>
    <p:cSldViewPr>
      <p:cViewPr varScale="1">
        <p:scale>
          <a:sx n="75" d="100"/>
          <a:sy n="75" d="100"/>
        </p:scale>
        <p:origin x="-4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94A6FC3-1833-4622-844E-AD0B420BE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2BD7A-6F0E-4750-881F-E08B48C6D3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7BE2-D41E-4CDD-B69B-A3FB318202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3F04-C52B-4FC4-BD87-47158EBDC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14898-2868-4F54-9DC3-692C921FA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8B52-3E39-46D2-91AC-EC53D5B543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7A2C-01C0-408B-B954-B8B0E6E12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EB8F-E90B-413B-8124-6B88D589D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9D5B3-130F-4A05-8B60-AF291E364D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B405-F4C8-49B6-A71C-365617CBAD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E6AE-3D85-47D5-B58C-6EA5E9DDC9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3C399F14-E503-49AA-9AE7-6CAD055F8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280332" y="241013"/>
            <a:ext cx="25833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 smtClean="0">
                <a:solidFill>
                  <a:srgbClr val="FFFF00"/>
                </a:solidFill>
              </a:rPr>
              <a:t>Percentages 1</a:t>
            </a:r>
            <a:endParaRPr lang="en-GB" sz="3200" dirty="0">
              <a:solidFill>
                <a:srgbClr val="FFFF00"/>
              </a:solidFill>
            </a:endParaRPr>
          </a:p>
        </p:txBody>
      </p:sp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467544" y="3491716"/>
            <a:ext cx="21339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1800" dirty="0">
                <a:solidFill>
                  <a:srgbClr val="FFFF00"/>
                </a:solidFill>
              </a:rPr>
              <a:t>36% </a:t>
            </a:r>
            <a:r>
              <a:rPr lang="en-GB" sz="1800" dirty="0" smtClean="0">
                <a:solidFill>
                  <a:srgbClr val="FFFF00"/>
                </a:solidFill>
              </a:rPr>
              <a:t>is </a:t>
            </a:r>
            <a:r>
              <a:rPr lang="en-GB" sz="1800" dirty="0">
                <a:solidFill>
                  <a:srgbClr val="FFFF00"/>
                </a:solidFill>
              </a:rPr>
              <a:t>equivalent to </a:t>
            </a:r>
          </a:p>
        </p:txBody>
      </p:sp>
      <p:pic>
        <p:nvPicPr>
          <p:cNvPr id="4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582" y="980728"/>
            <a:ext cx="1426122" cy="1497428"/>
          </a:xfrm>
          <a:prstGeom prst="rect">
            <a:avLst/>
          </a:prstGeom>
          <a:noFill/>
        </p:spPr>
      </p:pic>
      <p:sp>
        <p:nvSpPr>
          <p:cNvPr id="5" name="AutoShape 75"/>
          <p:cNvSpPr>
            <a:spLocks noChangeArrowheads="1"/>
          </p:cNvSpPr>
          <p:nvPr/>
        </p:nvSpPr>
        <p:spPr bwMode="auto">
          <a:xfrm>
            <a:off x="3098254" y="1166813"/>
            <a:ext cx="5578202" cy="894035"/>
          </a:xfrm>
          <a:prstGeom prst="wedgeRectCallout">
            <a:avLst>
              <a:gd name="adj1" fmla="val -69116"/>
              <a:gd name="adj2" fmla="val 28958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latin typeface="Comic Sans MS" pitchFamily="66" charset="0"/>
              </a:rPr>
              <a:t>Percent means out of 100.</a:t>
            </a:r>
          </a:p>
          <a:p>
            <a:r>
              <a:rPr lang="en-GB" sz="1800" dirty="0">
                <a:latin typeface="Comic Sans MS" pitchFamily="66" charset="0"/>
              </a:rPr>
              <a:t>A percentage can be converted to an equivalent fraction or decimal.</a:t>
            </a:r>
            <a:endParaRPr lang="en-GB" sz="1800" dirty="0"/>
          </a:p>
        </p:txBody>
      </p:sp>
      <p:sp>
        <p:nvSpPr>
          <p:cNvPr id="6" name="Rectangle 76"/>
          <p:cNvSpPr>
            <a:spLocks noChangeArrowheads="1"/>
          </p:cNvSpPr>
          <p:nvPr/>
        </p:nvSpPr>
        <p:spPr bwMode="auto">
          <a:xfrm>
            <a:off x="450508" y="2780928"/>
            <a:ext cx="13131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</a:rPr>
              <a:t>36% means 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2708920"/>
            <a:ext cx="381000" cy="552450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3452614"/>
            <a:ext cx="381000" cy="552450"/>
          </a:xfrm>
          <a:prstGeom prst="rect">
            <a:avLst/>
          </a:prstGeom>
          <a:noFill/>
        </p:spPr>
      </p:pic>
      <p:sp>
        <p:nvSpPr>
          <p:cNvPr id="21" name="Rectangle 30"/>
          <p:cNvSpPr>
            <a:spLocks noChangeArrowheads="1"/>
          </p:cNvSpPr>
          <p:nvPr/>
        </p:nvSpPr>
        <p:spPr bwMode="auto">
          <a:xfrm>
            <a:off x="467544" y="4283804"/>
            <a:ext cx="21339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1800" dirty="0">
                <a:solidFill>
                  <a:srgbClr val="FFFF00"/>
                </a:solidFill>
              </a:rPr>
              <a:t>36% </a:t>
            </a:r>
            <a:r>
              <a:rPr lang="en-GB" sz="1800" dirty="0" smtClean="0">
                <a:solidFill>
                  <a:srgbClr val="FFFF00"/>
                </a:solidFill>
              </a:rPr>
              <a:t>is </a:t>
            </a:r>
            <a:r>
              <a:rPr lang="en-GB" sz="1800" dirty="0">
                <a:solidFill>
                  <a:srgbClr val="FFFF00"/>
                </a:solidFill>
              </a:rPr>
              <a:t>equivalent to </a:t>
            </a:r>
          </a:p>
        </p:txBody>
      </p:sp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4244702"/>
            <a:ext cx="381000" cy="552450"/>
          </a:xfrm>
          <a:prstGeom prst="rect">
            <a:avLst/>
          </a:prstGeom>
          <a:noFill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8113" y="3452614"/>
            <a:ext cx="485775" cy="552450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26185" y="3452614"/>
            <a:ext cx="485775" cy="552450"/>
          </a:xfrm>
          <a:prstGeom prst="rect">
            <a:avLst/>
          </a:prstGeom>
          <a:noFill/>
        </p:spPr>
      </p:pic>
      <p:sp>
        <p:nvSpPr>
          <p:cNvPr id="27" name="Rectangle 30"/>
          <p:cNvSpPr>
            <a:spLocks noChangeArrowheads="1"/>
          </p:cNvSpPr>
          <p:nvPr/>
        </p:nvSpPr>
        <p:spPr bwMode="auto">
          <a:xfrm>
            <a:off x="2901262" y="4293096"/>
            <a:ext cx="8338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1800" dirty="0" smtClean="0">
                <a:solidFill>
                  <a:srgbClr val="FFFF00"/>
                </a:solidFill>
              </a:rPr>
              <a:t>= 0.36 </a:t>
            </a:r>
            <a:endParaRPr lang="en-GB" sz="1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5" grpId="0" build="allAtOnce" animBg="1"/>
      <p:bldP spid="6" grpId="0" build="allAtOnce"/>
      <p:bldP spid="21" grpId="0" build="allAtOnce"/>
      <p:bldP spid="27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54"/>
          <p:cNvGraphicFramePr>
            <a:graphicFrameLocks noGrp="1"/>
          </p:cNvGraphicFramePr>
          <p:nvPr/>
        </p:nvGraphicFramePr>
        <p:xfrm>
          <a:off x="1762125" y="2792754"/>
          <a:ext cx="5408613" cy="3444558"/>
        </p:xfrm>
        <a:graphic>
          <a:graphicData uri="http://schemas.openxmlformats.org/drawingml/2006/table">
            <a:tbl>
              <a:tblPr/>
              <a:tblGrid>
                <a:gridCol w="1801813"/>
                <a:gridCol w="1803400"/>
                <a:gridCol w="180340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Percentage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Fraction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Decimal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1%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0.01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10%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0.1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20%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0.2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25%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0.25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33</a:t>
                      </a:r>
                      <a:r>
                        <a:rPr kumimoji="0" lang="en-GB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en-GB" sz="1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%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0.333…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50%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0.5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66</a:t>
                      </a:r>
                      <a:r>
                        <a:rPr kumimoji="0" lang="en-GB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en-GB" sz="1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%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0.666…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75%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0.75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Object 355"/>
          <p:cNvGraphicFramePr>
            <a:graphicFrameLocks noChangeAspect="1"/>
          </p:cNvGraphicFramePr>
          <p:nvPr/>
        </p:nvGraphicFramePr>
        <p:xfrm>
          <a:off x="4275138" y="3068960"/>
          <a:ext cx="314325" cy="390525"/>
        </p:xfrm>
        <a:graphic>
          <a:graphicData uri="http://schemas.openxmlformats.org/presentationml/2006/ole">
            <p:oleObj spid="_x0000_s2050" name="Equation" r:id="rId3" imgW="317621" imgH="393755" progId="Equation.3">
              <p:embed/>
            </p:oleObj>
          </a:graphicData>
        </a:graphic>
      </p:graphicFrame>
      <p:graphicFrame>
        <p:nvGraphicFramePr>
          <p:cNvPr id="4" name="Object 357"/>
          <p:cNvGraphicFramePr>
            <a:graphicFrameLocks noChangeAspect="1"/>
          </p:cNvGraphicFramePr>
          <p:nvPr/>
        </p:nvGraphicFramePr>
        <p:xfrm>
          <a:off x="4295775" y="3465835"/>
          <a:ext cx="228600" cy="390525"/>
        </p:xfrm>
        <a:graphic>
          <a:graphicData uri="http://schemas.openxmlformats.org/presentationml/2006/ole">
            <p:oleObj spid="_x0000_s2051" name="Equation" r:id="rId4" imgW="228898" imgH="393926" progId="Equation.3">
              <p:embed/>
            </p:oleObj>
          </a:graphicData>
        </a:graphic>
      </p:graphicFrame>
      <p:graphicFrame>
        <p:nvGraphicFramePr>
          <p:cNvPr id="5" name="Object 359"/>
          <p:cNvGraphicFramePr>
            <a:graphicFrameLocks noChangeAspect="1"/>
          </p:cNvGraphicFramePr>
          <p:nvPr/>
        </p:nvGraphicFramePr>
        <p:xfrm>
          <a:off x="4318000" y="3851597"/>
          <a:ext cx="152400" cy="390525"/>
        </p:xfrm>
        <a:graphic>
          <a:graphicData uri="http://schemas.openxmlformats.org/presentationml/2006/ole">
            <p:oleObj spid="_x0000_s2052" name="Equation" r:id="rId5" imgW="152731" imgH="393926" progId="Equation.3">
              <p:embed/>
            </p:oleObj>
          </a:graphicData>
        </a:graphic>
      </p:graphicFrame>
      <p:graphicFrame>
        <p:nvGraphicFramePr>
          <p:cNvPr id="6" name="Object 361"/>
          <p:cNvGraphicFramePr>
            <a:graphicFrameLocks noChangeAspect="1"/>
          </p:cNvGraphicFramePr>
          <p:nvPr/>
        </p:nvGraphicFramePr>
        <p:xfrm>
          <a:off x="4306888" y="4237360"/>
          <a:ext cx="155575" cy="390525"/>
        </p:xfrm>
        <a:graphic>
          <a:graphicData uri="http://schemas.openxmlformats.org/presentationml/2006/ole">
            <p:oleObj spid="_x0000_s2053" name="Equation" r:id="rId6" imgW="152280" imgH="393480" progId="Equation.3">
              <p:embed/>
            </p:oleObj>
          </a:graphicData>
        </a:graphic>
      </p:graphicFrame>
      <p:graphicFrame>
        <p:nvGraphicFramePr>
          <p:cNvPr id="7" name="Object 363"/>
          <p:cNvGraphicFramePr>
            <a:graphicFrameLocks noChangeAspect="1"/>
          </p:cNvGraphicFramePr>
          <p:nvPr/>
        </p:nvGraphicFramePr>
        <p:xfrm>
          <a:off x="4318000" y="4667572"/>
          <a:ext cx="152400" cy="390525"/>
        </p:xfrm>
        <a:graphic>
          <a:graphicData uri="http://schemas.openxmlformats.org/presentationml/2006/ole">
            <p:oleObj spid="_x0000_s2054" name="Equation" r:id="rId7" imgW="152731" imgH="393926" progId="Equation.3">
              <p:embed/>
            </p:oleObj>
          </a:graphicData>
        </a:graphic>
      </p:graphicFrame>
      <p:graphicFrame>
        <p:nvGraphicFramePr>
          <p:cNvPr id="8" name="Object 365"/>
          <p:cNvGraphicFramePr>
            <a:graphicFrameLocks noChangeAspect="1"/>
          </p:cNvGraphicFramePr>
          <p:nvPr/>
        </p:nvGraphicFramePr>
        <p:xfrm>
          <a:off x="4306888" y="5040635"/>
          <a:ext cx="152400" cy="390525"/>
        </p:xfrm>
        <a:graphic>
          <a:graphicData uri="http://schemas.openxmlformats.org/presentationml/2006/ole">
            <p:oleObj spid="_x0000_s2055" name="Equation" r:id="rId8" imgW="152731" imgH="393926" progId="Equation.3">
              <p:embed/>
            </p:oleObj>
          </a:graphicData>
        </a:graphic>
      </p:graphicFrame>
      <p:graphicFrame>
        <p:nvGraphicFramePr>
          <p:cNvPr id="9" name="Object 367"/>
          <p:cNvGraphicFramePr>
            <a:graphicFrameLocks noChangeAspect="1"/>
          </p:cNvGraphicFramePr>
          <p:nvPr/>
        </p:nvGraphicFramePr>
        <p:xfrm>
          <a:off x="4297363" y="5426397"/>
          <a:ext cx="152400" cy="390525"/>
        </p:xfrm>
        <a:graphic>
          <a:graphicData uri="http://schemas.openxmlformats.org/presentationml/2006/ole">
            <p:oleObj spid="_x0000_s2056" name="Equation" r:id="rId9" imgW="152731" imgH="393926" progId="Equation.3">
              <p:embed/>
            </p:oleObj>
          </a:graphicData>
        </a:graphic>
      </p:graphicFrame>
      <p:graphicFrame>
        <p:nvGraphicFramePr>
          <p:cNvPr id="10" name="Object 369"/>
          <p:cNvGraphicFramePr>
            <a:graphicFrameLocks noChangeAspect="1"/>
          </p:cNvGraphicFramePr>
          <p:nvPr/>
        </p:nvGraphicFramePr>
        <p:xfrm>
          <a:off x="4291013" y="5834385"/>
          <a:ext cx="149225" cy="390525"/>
        </p:xfrm>
        <a:graphic>
          <a:graphicData uri="http://schemas.openxmlformats.org/presentationml/2006/ole">
            <p:oleObj spid="_x0000_s2057" name="Equation" r:id="rId10" imgW="152280" imgH="393480" progId="Equation.3">
              <p:embed/>
            </p:oleObj>
          </a:graphicData>
        </a:graphic>
      </p:graphicFrame>
      <p:sp>
        <p:nvSpPr>
          <p:cNvPr id="11" name="Rectangle 89"/>
          <p:cNvSpPr>
            <a:spLocks noChangeArrowheads="1"/>
          </p:cNvSpPr>
          <p:nvPr/>
        </p:nvSpPr>
        <p:spPr bwMode="auto">
          <a:xfrm>
            <a:off x="2970109" y="2319263"/>
            <a:ext cx="30420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Common Percentages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3280332" y="241013"/>
            <a:ext cx="25833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 smtClean="0">
                <a:solidFill>
                  <a:srgbClr val="FFFF00"/>
                </a:solidFill>
              </a:rPr>
              <a:t>Percentages 2</a:t>
            </a:r>
            <a:endParaRPr lang="en-GB" sz="3200" dirty="0">
              <a:solidFill>
                <a:srgbClr val="FFFF00"/>
              </a:solidFill>
            </a:endParaRPr>
          </a:p>
        </p:txBody>
      </p:sp>
      <p:pic>
        <p:nvPicPr>
          <p:cNvPr id="14" name="Picture 3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1582" y="980728"/>
            <a:ext cx="1426122" cy="1497428"/>
          </a:xfrm>
          <a:prstGeom prst="rect">
            <a:avLst/>
          </a:prstGeom>
          <a:noFill/>
        </p:spPr>
      </p:pic>
      <p:sp>
        <p:nvSpPr>
          <p:cNvPr id="15" name="AutoShape 75"/>
          <p:cNvSpPr>
            <a:spLocks noChangeArrowheads="1"/>
          </p:cNvSpPr>
          <p:nvPr/>
        </p:nvSpPr>
        <p:spPr bwMode="auto">
          <a:xfrm>
            <a:off x="3098254" y="980728"/>
            <a:ext cx="5578202" cy="894035"/>
          </a:xfrm>
          <a:prstGeom prst="wedgeRectCallout">
            <a:avLst>
              <a:gd name="adj1" fmla="val -69116"/>
              <a:gd name="adj2" fmla="val 28958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Some percentages are used very frequently.  </a:t>
            </a:r>
          </a:p>
          <a:p>
            <a:r>
              <a:rPr lang="en-GB" sz="1800" dirty="0" smtClean="0">
                <a:latin typeface="Comic Sans MS" pitchFamily="66" charset="0"/>
              </a:rPr>
              <a:t>It is useful to know and remember </a:t>
            </a:r>
          </a:p>
          <a:p>
            <a:r>
              <a:rPr lang="en-GB" sz="1800" dirty="0" smtClean="0">
                <a:latin typeface="Comic Sans MS" pitchFamily="66" charset="0"/>
              </a:rPr>
              <a:t>these as fractions and decimals.</a:t>
            </a:r>
            <a:endParaRPr lang="en-GB" sz="18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5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280332" y="227519"/>
            <a:ext cx="25833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Percentages </a:t>
            </a:r>
            <a:r>
              <a:rPr lang="en-GB" sz="3200" b="1" dirty="0" smtClean="0">
                <a:solidFill>
                  <a:srgbClr val="FFFF00"/>
                </a:solidFill>
              </a:rPr>
              <a:t>3</a:t>
            </a:r>
            <a:endParaRPr lang="en-GB" sz="3200" dirty="0">
              <a:solidFill>
                <a:srgbClr val="FFFF00"/>
              </a:solidFill>
            </a:endParaRPr>
          </a:p>
        </p:txBody>
      </p:sp>
      <p:pic>
        <p:nvPicPr>
          <p:cNvPr id="3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412" y="1889235"/>
            <a:ext cx="1329284" cy="1395749"/>
          </a:xfrm>
          <a:prstGeom prst="rect">
            <a:avLst/>
          </a:prstGeom>
          <a:noFill/>
        </p:spPr>
      </p:pic>
      <p:sp>
        <p:nvSpPr>
          <p:cNvPr id="4" name="AutoShape 80"/>
          <p:cNvSpPr>
            <a:spLocks noChangeArrowheads="1"/>
          </p:cNvSpPr>
          <p:nvPr/>
        </p:nvSpPr>
        <p:spPr bwMode="auto">
          <a:xfrm>
            <a:off x="2315071" y="1889235"/>
            <a:ext cx="6577409" cy="731838"/>
          </a:xfrm>
          <a:prstGeom prst="wedgeRectCallout">
            <a:avLst>
              <a:gd name="adj1" fmla="val -62819"/>
              <a:gd name="adj2" fmla="val 1550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latin typeface="Comic Sans MS" pitchFamily="66" charset="0"/>
              </a:rPr>
              <a:t>There are many ways to calculate percentages of a quantity.  Some of the common ways are shown below.</a:t>
            </a:r>
            <a:endParaRPr lang="en-GB" sz="1800" dirty="0"/>
          </a:p>
        </p:txBody>
      </p:sp>
      <p:sp>
        <p:nvSpPr>
          <p:cNvPr id="6" name="Rectangle 82"/>
          <p:cNvSpPr>
            <a:spLocks noChangeArrowheads="1"/>
          </p:cNvSpPr>
          <p:nvPr/>
        </p:nvSpPr>
        <p:spPr bwMode="auto">
          <a:xfrm>
            <a:off x="467544" y="3308598"/>
            <a:ext cx="5698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Method 1	Using Equivalent Fractions</a:t>
            </a:r>
            <a:r>
              <a:rPr lang="en-GB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7" name="Rectangle 83"/>
          <p:cNvSpPr>
            <a:spLocks noChangeArrowheads="1"/>
          </p:cNvSpPr>
          <p:nvPr/>
        </p:nvSpPr>
        <p:spPr bwMode="auto">
          <a:xfrm>
            <a:off x="507100" y="4100686"/>
            <a:ext cx="37048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</a:t>
            </a:r>
            <a:r>
              <a:rPr lang="en-GB" dirty="0">
                <a:solidFill>
                  <a:srgbClr val="FFFF00"/>
                </a:solidFill>
              </a:rPr>
              <a:t>	</a:t>
            </a:r>
            <a:r>
              <a:rPr lang="en-GB" sz="1800" dirty="0">
                <a:solidFill>
                  <a:srgbClr val="FFFF00"/>
                </a:solidFill>
              </a:rPr>
              <a:t>Find 25% of £640</a:t>
            </a:r>
          </a:p>
        </p:txBody>
      </p:sp>
      <p:sp>
        <p:nvSpPr>
          <p:cNvPr id="8" name="Rectangle 84"/>
          <p:cNvSpPr>
            <a:spLocks noChangeArrowheads="1"/>
          </p:cNvSpPr>
          <p:nvPr/>
        </p:nvSpPr>
        <p:spPr bwMode="auto">
          <a:xfrm>
            <a:off x="2304193" y="4653136"/>
            <a:ext cx="15311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25% of £</a:t>
            </a:r>
            <a:r>
              <a:rPr lang="en-GB" sz="1800" b="1" dirty="0" smtClean="0">
                <a:solidFill>
                  <a:srgbClr val="FFFF00"/>
                </a:solidFill>
              </a:rPr>
              <a:t>640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7544" y="1023119"/>
            <a:ext cx="34604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Percentage of a quantity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endParaRPr lang="en-US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5108798"/>
            <a:ext cx="123825" cy="55245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2123728" y="5147900"/>
            <a:ext cx="13740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=     of £640 </a:t>
            </a:r>
            <a:endParaRPr lang="en-US" sz="1800" dirty="0"/>
          </a:p>
        </p:txBody>
      </p:sp>
      <p:sp>
        <p:nvSpPr>
          <p:cNvPr id="15" name="Rectangle 14"/>
          <p:cNvSpPr/>
          <p:nvPr/>
        </p:nvSpPr>
        <p:spPr>
          <a:xfrm>
            <a:off x="2123728" y="5651956"/>
            <a:ext cx="1135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= 640 ÷ 4 </a:t>
            </a:r>
            <a:endParaRPr lang="en-US" sz="1800" dirty="0"/>
          </a:p>
        </p:txBody>
      </p:sp>
      <p:sp>
        <p:nvSpPr>
          <p:cNvPr id="16" name="Rectangle 15"/>
          <p:cNvSpPr/>
          <p:nvPr/>
        </p:nvSpPr>
        <p:spPr>
          <a:xfrm>
            <a:off x="2123728" y="6021288"/>
            <a:ext cx="893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= £160 </a:t>
            </a:r>
            <a:endParaRPr lang="en-US" sz="1800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6" grpId="0" build="allAtOnce"/>
      <p:bldP spid="7" grpId="0" build="allAtOnce"/>
      <p:bldP spid="8" grpId="0" build="allAtOnce"/>
      <p:bldP spid="11" grpId="0" build="allAtOnce"/>
      <p:bldP spid="14" grpId="0" build="allAtOnce"/>
      <p:bldP spid="15" grpId="0" build="allAtOnce"/>
      <p:bldP spid="1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8"/>
          <p:cNvSpPr>
            <a:spLocks noChangeArrowheads="1"/>
          </p:cNvSpPr>
          <p:nvPr/>
        </p:nvSpPr>
        <p:spPr bwMode="auto">
          <a:xfrm>
            <a:off x="467544" y="980728"/>
            <a:ext cx="33233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Method 2	Using 1%</a:t>
            </a:r>
          </a:p>
        </p:txBody>
      </p:sp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463183" y="3284984"/>
            <a:ext cx="35894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</a:t>
            </a:r>
            <a:r>
              <a:rPr lang="en-GB" dirty="0">
                <a:solidFill>
                  <a:srgbClr val="FFFF00"/>
                </a:solidFill>
              </a:rPr>
              <a:t> 	</a:t>
            </a:r>
            <a:r>
              <a:rPr lang="en-GB" sz="1800" dirty="0">
                <a:solidFill>
                  <a:srgbClr val="FFFF00"/>
                </a:solidFill>
              </a:rPr>
              <a:t>Find 9% of 200g</a:t>
            </a:r>
          </a:p>
        </p:txBody>
      </p:sp>
      <p:sp>
        <p:nvSpPr>
          <p:cNvPr id="5" name="Rectangle 91"/>
          <p:cNvSpPr>
            <a:spLocks noChangeArrowheads="1"/>
          </p:cNvSpPr>
          <p:nvPr/>
        </p:nvSpPr>
        <p:spPr bwMode="auto">
          <a:xfrm>
            <a:off x="2241550" y="3995772"/>
            <a:ext cx="15472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1% of 200g = </a:t>
            </a:r>
          </a:p>
        </p:txBody>
      </p:sp>
      <p:sp>
        <p:nvSpPr>
          <p:cNvPr id="7" name="Rectangle 94"/>
          <p:cNvSpPr>
            <a:spLocks noChangeArrowheads="1"/>
          </p:cNvSpPr>
          <p:nvPr/>
        </p:nvSpPr>
        <p:spPr bwMode="auto">
          <a:xfrm>
            <a:off x="3635896" y="3995772"/>
            <a:ext cx="12346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200g </a:t>
            </a:r>
            <a:r>
              <a:rPr lang="en-GB" sz="1800" b="1" dirty="0">
                <a:solidFill>
                  <a:srgbClr val="FFFF00"/>
                </a:solidFill>
              </a:rPr>
              <a:t>÷ </a:t>
            </a:r>
            <a:r>
              <a:rPr lang="en-GB" sz="1800" b="1" dirty="0" smtClean="0">
                <a:solidFill>
                  <a:srgbClr val="FFFF00"/>
                </a:solidFill>
              </a:rPr>
              <a:t>100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8" name="Rectangle 95"/>
          <p:cNvSpPr>
            <a:spLocks noChangeArrowheads="1"/>
          </p:cNvSpPr>
          <p:nvPr/>
        </p:nvSpPr>
        <p:spPr bwMode="auto">
          <a:xfrm>
            <a:off x="2306638" y="4471952"/>
            <a:ext cx="156324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so 9% of </a:t>
            </a:r>
            <a:r>
              <a:rPr lang="en-GB" sz="1800" b="1" dirty="0" smtClean="0">
                <a:solidFill>
                  <a:srgbClr val="FFFF00"/>
                </a:solidFill>
              </a:rPr>
              <a:t>200g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= </a:t>
            </a:r>
            <a:r>
              <a:rPr lang="en-GB" sz="1800" b="1" dirty="0">
                <a:solidFill>
                  <a:srgbClr val="FFFF00"/>
                </a:solidFill>
              </a:rPr>
              <a:t>9 </a:t>
            </a:r>
            <a:r>
              <a:rPr lang="en-GB" sz="1800" b="1" dirty="0" smtClean="0">
                <a:solidFill>
                  <a:srgbClr val="FFFF00"/>
                </a:solidFill>
              </a:rPr>
              <a:t>× </a:t>
            </a:r>
            <a:r>
              <a:rPr lang="en-GB" sz="1800" b="1" dirty="0">
                <a:solidFill>
                  <a:srgbClr val="FFFF00"/>
                </a:solidFill>
              </a:rPr>
              <a:t>2g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endParaRPr lang="en-GB" sz="1800" b="1" dirty="0" smtClean="0">
              <a:solidFill>
                <a:srgbClr val="FFFF00"/>
              </a:solidFill>
            </a:endParaRPr>
          </a:p>
          <a:p>
            <a:r>
              <a:rPr lang="en-GB" sz="1800" b="1" dirty="0" smtClean="0">
                <a:solidFill>
                  <a:srgbClr val="FFFF00"/>
                </a:solidFill>
              </a:rPr>
              <a:t>= </a:t>
            </a:r>
            <a:r>
              <a:rPr lang="en-GB" sz="1800" b="1" dirty="0">
                <a:solidFill>
                  <a:srgbClr val="FFFF00"/>
                </a:solidFill>
              </a:rPr>
              <a:t>18g 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280332" y="227519"/>
            <a:ext cx="25833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Percentages </a:t>
            </a:r>
            <a:r>
              <a:rPr lang="en-GB" sz="3200" b="1" dirty="0" smtClean="0">
                <a:solidFill>
                  <a:srgbClr val="FFFF00"/>
                </a:solidFill>
              </a:rPr>
              <a:t>3</a:t>
            </a:r>
            <a:endParaRPr lang="en-GB" sz="3200" dirty="0">
              <a:solidFill>
                <a:srgbClr val="FFFF00"/>
              </a:solidFill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412" y="1628800"/>
            <a:ext cx="1329284" cy="1395749"/>
          </a:xfrm>
          <a:prstGeom prst="rect">
            <a:avLst/>
          </a:prstGeom>
          <a:noFill/>
        </p:spPr>
      </p:pic>
      <p:sp>
        <p:nvSpPr>
          <p:cNvPr id="12" name="AutoShape 80"/>
          <p:cNvSpPr>
            <a:spLocks noChangeArrowheads="1"/>
          </p:cNvSpPr>
          <p:nvPr/>
        </p:nvSpPr>
        <p:spPr bwMode="auto">
          <a:xfrm>
            <a:off x="2315071" y="1628800"/>
            <a:ext cx="6577409" cy="936104"/>
          </a:xfrm>
          <a:prstGeom prst="wedgeRectCallout">
            <a:avLst>
              <a:gd name="adj1" fmla="val -62819"/>
              <a:gd name="adj2" fmla="val 1550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In this method, first find 1% of the quantity </a:t>
            </a:r>
          </a:p>
          <a:p>
            <a:r>
              <a:rPr lang="en-GB" sz="1800" dirty="0" smtClean="0">
                <a:latin typeface="Comic Sans MS" pitchFamily="66" charset="0"/>
              </a:rPr>
              <a:t>(by dividing by 100), </a:t>
            </a:r>
          </a:p>
          <a:p>
            <a:r>
              <a:rPr lang="en-GB" sz="1800" dirty="0" smtClean="0">
                <a:latin typeface="Comic Sans MS" pitchFamily="66" charset="0"/>
              </a:rPr>
              <a:t>then multiply to give the required value.</a:t>
            </a:r>
            <a:endParaRPr lang="en-GB" sz="1800" dirty="0"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73735" y="3995772"/>
            <a:ext cx="662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= 2g </a:t>
            </a:r>
            <a:endParaRPr lang="en-US" sz="1800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4" grpId="0" build="allAtOnce"/>
      <p:bldP spid="5" grpId="0" build="allAtOnce"/>
      <p:bldP spid="7" grpId="0" build="allAtOnce"/>
      <p:bldP spid="8" grpId="0" uiExpand="1" build="p"/>
      <p:bldP spid="12" grpId="0" build="allAtOnce" animBg="1"/>
      <p:bldP spid="1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412" y="1745221"/>
            <a:ext cx="1329283" cy="1395747"/>
          </a:xfrm>
          <a:prstGeom prst="rect">
            <a:avLst/>
          </a:prstGeom>
          <a:noFill/>
        </p:spPr>
      </p:pic>
      <p:sp>
        <p:nvSpPr>
          <p:cNvPr id="4" name="AutoShape 80"/>
          <p:cNvSpPr>
            <a:spLocks noChangeArrowheads="1"/>
          </p:cNvSpPr>
          <p:nvPr/>
        </p:nvSpPr>
        <p:spPr bwMode="auto">
          <a:xfrm>
            <a:off x="2483768" y="1688071"/>
            <a:ext cx="6192688" cy="948457"/>
          </a:xfrm>
          <a:prstGeom prst="wedgeRectCallout">
            <a:avLst>
              <a:gd name="adj1" fmla="val -62819"/>
              <a:gd name="adj2" fmla="val 1550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This method is similar to the one above.  First find 10% (by dividing by 10), </a:t>
            </a:r>
          </a:p>
          <a:p>
            <a:r>
              <a:rPr lang="en-GB" sz="1800" dirty="0" smtClean="0">
                <a:latin typeface="Comic Sans MS" pitchFamily="66" charset="0"/>
              </a:rPr>
              <a:t>then multiply to give the required value </a:t>
            </a:r>
            <a:endParaRPr lang="en-GB" sz="1800" dirty="0"/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3280332" y="227519"/>
            <a:ext cx="25833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Percentages </a:t>
            </a:r>
            <a:r>
              <a:rPr lang="en-GB" sz="3200" b="1" dirty="0" smtClean="0">
                <a:solidFill>
                  <a:srgbClr val="FFFF00"/>
                </a:solidFill>
              </a:rPr>
              <a:t>3</a:t>
            </a:r>
            <a:endParaRPr lang="en-GB" sz="3200" dirty="0">
              <a:solidFill>
                <a:srgbClr val="FFFF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7544" y="980728"/>
            <a:ext cx="34772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Method 3	Using 10%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0" name="Rectangle 30"/>
          <p:cNvSpPr>
            <a:spLocks noChangeArrowheads="1"/>
          </p:cNvSpPr>
          <p:nvPr/>
        </p:nvSpPr>
        <p:spPr bwMode="auto">
          <a:xfrm>
            <a:off x="465138" y="3314407"/>
            <a:ext cx="35894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</a:t>
            </a:r>
            <a:r>
              <a:rPr lang="en-GB" sz="1800" dirty="0">
                <a:solidFill>
                  <a:srgbClr val="FFFF00"/>
                </a:solidFill>
              </a:rPr>
              <a:t>	Find 70% of £35</a:t>
            </a:r>
          </a:p>
        </p:txBody>
      </p:sp>
      <p:sp>
        <p:nvSpPr>
          <p:cNvPr id="21" name="Rectangle 31"/>
          <p:cNvSpPr>
            <a:spLocks noChangeArrowheads="1"/>
          </p:cNvSpPr>
          <p:nvPr/>
        </p:nvSpPr>
        <p:spPr bwMode="auto">
          <a:xfrm>
            <a:off x="2228850" y="3855873"/>
            <a:ext cx="15472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10% of £35 = </a:t>
            </a:r>
          </a:p>
        </p:txBody>
      </p:sp>
      <p:sp>
        <p:nvSpPr>
          <p:cNvPr id="23" name="Rectangle 34"/>
          <p:cNvSpPr>
            <a:spLocks noChangeArrowheads="1"/>
          </p:cNvSpPr>
          <p:nvPr/>
        </p:nvSpPr>
        <p:spPr bwMode="auto">
          <a:xfrm>
            <a:off x="5710933" y="3851756"/>
            <a:ext cx="9492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= </a:t>
            </a:r>
            <a:r>
              <a:rPr lang="en-GB" sz="1800" b="1" dirty="0">
                <a:solidFill>
                  <a:srgbClr val="FFFF00"/>
                </a:solidFill>
              </a:rPr>
              <a:t>£3.50 </a:t>
            </a:r>
          </a:p>
        </p:txBody>
      </p:sp>
      <p:sp>
        <p:nvSpPr>
          <p:cNvPr id="24" name="Rectangle 35"/>
          <p:cNvSpPr>
            <a:spLocks noChangeArrowheads="1"/>
          </p:cNvSpPr>
          <p:nvPr/>
        </p:nvSpPr>
        <p:spPr bwMode="auto">
          <a:xfrm>
            <a:off x="2274888" y="4327936"/>
            <a:ext cx="1620957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so 70% of £35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endParaRPr lang="en-GB" sz="1800" b="1" dirty="0" smtClean="0">
              <a:solidFill>
                <a:srgbClr val="FFFF00"/>
              </a:solidFill>
            </a:endParaRPr>
          </a:p>
          <a:p>
            <a:r>
              <a:rPr lang="en-GB" sz="1800" b="1" dirty="0" smtClean="0">
                <a:solidFill>
                  <a:srgbClr val="FFFF00"/>
                </a:solidFill>
              </a:rPr>
              <a:t>= 7 × </a:t>
            </a:r>
            <a:r>
              <a:rPr lang="en-GB" sz="1800" b="1" dirty="0">
                <a:solidFill>
                  <a:srgbClr val="FFFF00"/>
                </a:solidFill>
              </a:rPr>
              <a:t>£3.50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endParaRPr lang="en-GB" sz="1800" b="1" dirty="0" smtClean="0">
              <a:solidFill>
                <a:srgbClr val="FFFF00"/>
              </a:solidFill>
            </a:endParaRPr>
          </a:p>
          <a:p>
            <a:r>
              <a:rPr lang="en-GB" sz="1800" b="1" dirty="0" smtClean="0">
                <a:solidFill>
                  <a:srgbClr val="FFFF00"/>
                </a:solidFill>
              </a:rPr>
              <a:t>= </a:t>
            </a:r>
            <a:r>
              <a:rPr lang="en-GB" sz="1800" b="1" dirty="0">
                <a:solidFill>
                  <a:srgbClr val="FFFF00"/>
                </a:solidFill>
              </a:rPr>
              <a:t>£24.50 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66753" y="3740646"/>
            <a:ext cx="257175" cy="552450"/>
          </a:xfrm>
          <a:prstGeom prst="rect">
            <a:avLst/>
          </a:prstGeom>
          <a:noFill/>
        </p:spPr>
      </p:pic>
      <p:sp>
        <p:nvSpPr>
          <p:cNvPr id="27" name="Rectangle 26"/>
          <p:cNvSpPr/>
          <p:nvPr/>
        </p:nvSpPr>
        <p:spPr>
          <a:xfrm>
            <a:off x="3923928" y="3861048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of £35 </a:t>
            </a:r>
            <a:endParaRPr lang="en-US" sz="1800" b="1" dirty="0"/>
          </a:p>
        </p:txBody>
      </p:sp>
      <p:sp>
        <p:nvSpPr>
          <p:cNvPr id="28" name="Rectangle 27"/>
          <p:cNvSpPr/>
          <p:nvPr/>
        </p:nvSpPr>
        <p:spPr>
          <a:xfrm>
            <a:off x="4619084" y="3851756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= £35 ÷ 10 </a:t>
            </a:r>
            <a:endParaRPr lang="en-US" sz="1800" b="1" dirty="0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19" grpId="0" build="allAtOnce"/>
      <p:bldP spid="20" grpId="0" build="allAtOnce"/>
      <p:bldP spid="21" grpId="0" build="allAtOnce"/>
      <p:bldP spid="23" grpId="0" build="allAtOnce"/>
      <p:bldP spid="24" grpId="0" build="p"/>
      <p:bldP spid="27" grpId="0" build="allAtOnce"/>
      <p:bldP spid="28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280332" y="227519"/>
            <a:ext cx="25833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Percentages </a:t>
            </a:r>
            <a:r>
              <a:rPr lang="en-GB" sz="3200" b="1" dirty="0" smtClean="0">
                <a:solidFill>
                  <a:srgbClr val="FFFF00"/>
                </a:solidFill>
              </a:rPr>
              <a:t>3</a:t>
            </a:r>
            <a:endParaRPr lang="en-GB" sz="3200" dirty="0">
              <a:solidFill>
                <a:srgbClr val="FFFF00"/>
              </a:solidFill>
            </a:endParaRPr>
          </a:p>
        </p:txBody>
      </p:sp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412" y="1685950"/>
            <a:ext cx="1397862" cy="1467755"/>
          </a:xfrm>
          <a:prstGeom prst="rect">
            <a:avLst/>
          </a:prstGeom>
          <a:noFill/>
        </p:spPr>
      </p:pic>
      <p:sp>
        <p:nvSpPr>
          <p:cNvPr id="11" name="AutoShape 80"/>
          <p:cNvSpPr>
            <a:spLocks noChangeArrowheads="1"/>
          </p:cNvSpPr>
          <p:nvPr/>
        </p:nvSpPr>
        <p:spPr bwMode="auto">
          <a:xfrm>
            <a:off x="2771800" y="1628800"/>
            <a:ext cx="3096344" cy="444785"/>
          </a:xfrm>
          <a:prstGeom prst="wedgeRectCallout">
            <a:avLst>
              <a:gd name="adj1" fmla="val -80866"/>
              <a:gd name="adj2" fmla="val 3835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Find </a:t>
            </a:r>
            <a:r>
              <a:rPr lang="en-GB" sz="1800" dirty="0" smtClean="0">
                <a:latin typeface="Comic Sans MS" pitchFamily="66" charset="0"/>
              </a:rPr>
              <a:t>10% </a:t>
            </a:r>
            <a:r>
              <a:rPr lang="en-GB" sz="1800" dirty="0" smtClean="0">
                <a:latin typeface="Comic Sans MS" pitchFamily="66" charset="0"/>
              </a:rPr>
              <a:t>and 1% then add.</a:t>
            </a:r>
            <a:endParaRPr lang="en-GB" sz="1800" dirty="0"/>
          </a:p>
        </p:txBody>
      </p:sp>
      <p:sp>
        <p:nvSpPr>
          <p:cNvPr id="12" name="Rectangle 11"/>
          <p:cNvSpPr/>
          <p:nvPr/>
        </p:nvSpPr>
        <p:spPr>
          <a:xfrm>
            <a:off x="467544" y="908720"/>
            <a:ext cx="3955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Method </a:t>
            </a:r>
            <a:r>
              <a:rPr lang="en-GB" b="1" dirty="0" smtClean="0">
                <a:solidFill>
                  <a:srgbClr val="FFFF00"/>
                </a:solidFill>
              </a:rPr>
              <a:t>4</a:t>
            </a:r>
            <a:r>
              <a:rPr lang="en-GB" b="1" dirty="0" smtClean="0">
                <a:solidFill>
                  <a:srgbClr val="FFFF00"/>
                </a:solidFill>
              </a:rPr>
              <a:t>	</a:t>
            </a:r>
            <a:r>
              <a:rPr lang="en-GB" b="1" dirty="0" smtClean="0">
                <a:solidFill>
                  <a:srgbClr val="FFFF00"/>
                </a:solidFill>
              </a:rPr>
              <a:t>A combination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452438" y="3212976"/>
            <a:ext cx="39356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</a:t>
            </a:r>
            <a:r>
              <a:rPr lang="en-GB" sz="1800" b="1" dirty="0">
                <a:solidFill>
                  <a:srgbClr val="FFFF00"/>
                </a:solidFill>
              </a:rPr>
              <a:t>	</a:t>
            </a:r>
            <a:r>
              <a:rPr lang="en-GB" sz="1800" dirty="0">
                <a:solidFill>
                  <a:srgbClr val="FFFF00"/>
                </a:solidFill>
              </a:rPr>
              <a:t>Find 23% of £15000</a:t>
            </a:r>
          </a:p>
        </p:txBody>
      </p:sp>
      <p:sp>
        <p:nvSpPr>
          <p:cNvPr id="14" name="Rectangle 29"/>
          <p:cNvSpPr>
            <a:spLocks noChangeArrowheads="1"/>
          </p:cNvSpPr>
          <p:nvPr/>
        </p:nvSpPr>
        <p:spPr bwMode="auto">
          <a:xfrm>
            <a:off x="2266950" y="3801814"/>
            <a:ext cx="297709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10 % of £15000 = £</a:t>
            </a:r>
            <a:r>
              <a:rPr lang="en-GB" sz="1800" b="1" dirty="0" smtClean="0">
                <a:solidFill>
                  <a:srgbClr val="FFFF00"/>
                </a:solidFill>
              </a:rPr>
              <a:t>1500</a:t>
            </a:r>
          </a:p>
          <a:p>
            <a:r>
              <a:rPr lang="en-GB" sz="1800" b="1" dirty="0">
                <a:solidFill>
                  <a:srgbClr val="FFFF00"/>
                </a:solidFill>
              </a:rPr>
              <a:t>	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r>
              <a:rPr lang="en-GB" sz="1800" b="1" dirty="0" smtClean="0">
                <a:solidFill>
                  <a:srgbClr val="FFFF00"/>
                </a:solidFill>
              </a:rPr>
              <a:t>so </a:t>
            </a:r>
            <a:r>
              <a:rPr lang="en-GB" sz="1800" b="1" dirty="0">
                <a:solidFill>
                  <a:srgbClr val="FFFF00"/>
                </a:solidFill>
              </a:rPr>
              <a:t>20% = £1500 </a:t>
            </a:r>
            <a:r>
              <a:rPr lang="en-GB" sz="1800" b="1" dirty="0" smtClean="0">
                <a:solidFill>
                  <a:srgbClr val="FFFF00"/>
                </a:solidFill>
              </a:rPr>
              <a:t>× </a:t>
            </a:r>
            <a:r>
              <a:rPr lang="en-GB" sz="1800" b="1" dirty="0">
                <a:solidFill>
                  <a:srgbClr val="FFFF00"/>
                </a:solidFill>
              </a:rPr>
              <a:t>2 = £3000 </a:t>
            </a:r>
          </a:p>
        </p:txBody>
      </p:sp>
      <p:sp>
        <p:nvSpPr>
          <p:cNvPr id="15" name="Rectangle 30"/>
          <p:cNvSpPr>
            <a:spLocks noChangeArrowheads="1"/>
          </p:cNvSpPr>
          <p:nvPr/>
        </p:nvSpPr>
        <p:spPr bwMode="auto">
          <a:xfrm>
            <a:off x="5721801" y="3801814"/>
            <a:ext cx="28616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1% of £15000   = £</a:t>
            </a:r>
            <a:r>
              <a:rPr lang="en-GB" sz="1800" b="1" dirty="0" smtClean="0">
                <a:solidFill>
                  <a:srgbClr val="FFFF00"/>
                </a:solidFill>
              </a:rPr>
              <a:t>150</a:t>
            </a:r>
          </a:p>
          <a:p>
            <a:r>
              <a:rPr lang="en-GB" sz="1800" b="1" dirty="0">
                <a:solidFill>
                  <a:srgbClr val="FFFF00"/>
                </a:solidFill>
              </a:rPr>
              <a:t>	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r>
              <a:rPr lang="en-GB" sz="1800" b="1" dirty="0" smtClean="0">
                <a:solidFill>
                  <a:srgbClr val="FFFF00"/>
                </a:solidFill>
              </a:rPr>
              <a:t>so </a:t>
            </a:r>
            <a:r>
              <a:rPr lang="en-GB" sz="1800" b="1" dirty="0">
                <a:solidFill>
                  <a:srgbClr val="FFFF00"/>
                </a:solidFill>
              </a:rPr>
              <a:t>3%   = £</a:t>
            </a:r>
            <a:r>
              <a:rPr lang="en-GB" sz="1800" b="1" dirty="0" smtClean="0">
                <a:solidFill>
                  <a:srgbClr val="FFFF00"/>
                </a:solidFill>
              </a:rPr>
              <a:t>150 </a:t>
            </a:r>
            <a:r>
              <a:rPr lang="en-GB" sz="1800" b="1" dirty="0" smtClean="0">
                <a:solidFill>
                  <a:srgbClr val="FFFF00"/>
                </a:solidFill>
              </a:rPr>
              <a:t>×</a:t>
            </a:r>
            <a:r>
              <a:rPr lang="en-GB" sz="1800" b="1" dirty="0" smtClean="0">
                <a:solidFill>
                  <a:srgbClr val="FFFF00"/>
                </a:solidFill>
              </a:rPr>
              <a:t> </a:t>
            </a:r>
            <a:r>
              <a:rPr lang="en-GB" sz="1800" b="1" dirty="0">
                <a:solidFill>
                  <a:srgbClr val="FFFF00"/>
                </a:solidFill>
              </a:rPr>
              <a:t>3   = £450 </a:t>
            </a:r>
          </a:p>
        </p:txBody>
      </p: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2265417" y="4976008"/>
            <a:ext cx="203132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23% of £</a:t>
            </a:r>
            <a:r>
              <a:rPr lang="en-GB" sz="1800" b="1" dirty="0" smtClean="0">
                <a:solidFill>
                  <a:srgbClr val="FFFF00"/>
                </a:solidFill>
              </a:rPr>
              <a:t>15000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 </a:t>
            </a:r>
            <a:r>
              <a:rPr lang="en-GB" sz="1800" b="1" dirty="0">
                <a:solidFill>
                  <a:srgbClr val="FFFF00"/>
                </a:solidFill>
              </a:rPr>
              <a:t>		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r>
              <a:rPr lang="en-GB" sz="1800" b="1" dirty="0" smtClean="0">
                <a:solidFill>
                  <a:srgbClr val="FFFF00"/>
                </a:solidFill>
              </a:rPr>
              <a:t>= </a:t>
            </a:r>
            <a:r>
              <a:rPr lang="en-GB" sz="1800" b="1" dirty="0">
                <a:solidFill>
                  <a:srgbClr val="FFFF00"/>
                </a:solidFill>
              </a:rPr>
              <a:t>£3000 + £</a:t>
            </a:r>
            <a:r>
              <a:rPr lang="en-GB" sz="1800" b="1" dirty="0" smtClean="0">
                <a:solidFill>
                  <a:srgbClr val="FFFF00"/>
                </a:solidFill>
              </a:rPr>
              <a:t>450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 </a:t>
            </a:r>
            <a:r>
              <a:rPr lang="en-GB" sz="1800" b="1" dirty="0">
                <a:solidFill>
                  <a:srgbClr val="FFFF00"/>
                </a:solidFill>
              </a:rPr>
              <a:t>	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r>
              <a:rPr lang="en-GB" sz="1800" b="1" dirty="0" smtClean="0">
                <a:solidFill>
                  <a:srgbClr val="FFFF00"/>
                </a:solidFill>
              </a:rPr>
              <a:t> </a:t>
            </a:r>
            <a:r>
              <a:rPr lang="en-GB" sz="1800" b="1" dirty="0">
                <a:solidFill>
                  <a:srgbClr val="FFFF00"/>
                </a:solidFill>
              </a:rPr>
              <a:t>= £3450 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2" grpId="0" build="allAtOnce"/>
      <p:bldP spid="13" grpId="0" build="allAtOnce"/>
      <p:bldP spid="14" grpId="0" uiExpand="1" build="p"/>
      <p:bldP spid="15" grpId="0" uiExpand="1" build="p"/>
      <p:bldP spid="1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280332" y="227519"/>
            <a:ext cx="25833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Percentages </a:t>
            </a:r>
            <a:r>
              <a:rPr lang="en-GB" sz="3200" b="1" dirty="0" smtClean="0">
                <a:solidFill>
                  <a:srgbClr val="FFFF00"/>
                </a:solidFill>
              </a:rPr>
              <a:t>4</a:t>
            </a:r>
            <a:endParaRPr lang="en-GB" sz="3200" dirty="0">
              <a:solidFill>
                <a:srgbClr val="FFFF00"/>
              </a:solidFill>
            </a:endParaRPr>
          </a:p>
        </p:txBody>
      </p:sp>
      <p:pic>
        <p:nvPicPr>
          <p:cNvPr id="3" name="Picture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088" y="1667613"/>
            <a:ext cx="1334616" cy="1401347"/>
          </a:xfrm>
          <a:prstGeom prst="rect">
            <a:avLst/>
          </a:prstGeom>
          <a:noFill/>
        </p:spPr>
      </p:pic>
      <p:sp>
        <p:nvSpPr>
          <p:cNvPr id="4" name="AutoShape 31"/>
          <p:cNvSpPr>
            <a:spLocks noChangeArrowheads="1"/>
          </p:cNvSpPr>
          <p:nvPr/>
        </p:nvSpPr>
        <p:spPr bwMode="auto">
          <a:xfrm>
            <a:off x="2771800" y="1573951"/>
            <a:ext cx="5616624" cy="1218580"/>
          </a:xfrm>
          <a:prstGeom prst="wedgeRectCallout">
            <a:avLst>
              <a:gd name="adj1" fmla="val -71565"/>
              <a:gd name="adj2" fmla="val -3144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F</a:t>
            </a:r>
            <a:r>
              <a:rPr lang="en-GB" sz="1800" dirty="0" smtClean="0">
                <a:latin typeface="Comic Sans MS" pitchFamily="66" charset="0"/>
              </a:rPr>
              <a:t>irst </a:t>
            </a:r>
            <a:r>
              <a:rPr lang="en-GB" sz="1800" dirty="0">
                <a:latin typeface="Comic Sans MS" pitchFamily="66" charset="0"/>
              </a:rPr>
              <a:t>make a fraction, then convert to a decimal by dividing the top by the bottom.  This can then be expressed as a percentage by multiplying by 100</a:t>
            </a:r>
            <a:r>
              <a:rPr lang="en-GB" sz="1200" dirty="0">
                <a:latin typeface="Comic Sans MS" pitchFamily="66" charset="0"/>
              </a:rPr>
              <a:t>.</a:t>
            </a:r>
          </a:p>
          <a:p>
            <a:endParaRPr lang="en-GB" dirty="0"/>
          </a:p>
        </p:txBody>
      </p:sp>
      <p:sp>
        <p:nvSpPr>
          <p:cNvPr id="5" name="Rectangle 28"/>
          <p:cNvSpPr>
            <a:spLocks noChangeArrowheads="1"/>
          </p:cNvSpPr>
          <p:nvPr/>
        </p:nvSpPr>
        <p:spPr bwMode="auto">
          <a:xfrm>
            <a:off x="467544" y="879103"/>
            <a:ext cx="46242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Comparing to find the percentage</a:t>
            </a:r>
          </a:p>
        </p:txBody>
      </p:sp>
      <p:sp>
        <p:nvSpPr>
          <p:cNvPr id="6" name="Rectangle 32"/>
          <p:cNvSpPr>
            <a:spLocks noChangeArrowheads="1"/>
          </p:cNvSpPr>
          <p:nvPr/>
        </p:nvSpPr>
        <p:spPr bwMode="auto">
          <a:xfrm>
            <a:off x="525463" y="3212976"/>
            <a:ext cx="639790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1  </a:t>
            </a:r>
            <a:r>
              <a:rPr lang="en-GB" b="1" dirty="0" smtClean="0">
                <a:solidFill>
                  <a:srgbClr val="FFFF00"/>
                </a:solidFill>
              </a:rPr>
              <a:t>	</a:t>
            </a:r>
            <a:r>
              <a:rPr lang="en-GB" sz="1800" dirty="0" smtClean="0">
                <a:solidFill>
                  <a:srgbClr val="FFFF00"/>
                </a:solidFill>
              </a:rPr>
              <a:t>There </a:t>
            </a:r>
            <a:r>
              <a:rPr lang="en-GB" sz="1800" dirty="0">
                <a:solidFill>
                  <a:srgbClr val="FFFF00"/>
                </a:solidFill>
              </a:rPr>
              <a:t>are 30 pupils in Class 3A3. 18 are girls.  </a:t>
            </a:r>
          </a:p>
          <a:p>
            <a:r>
              <a:rPr lang="en-GB" sz="1800" dirty="0">
                <a:solidFill>
                  <a:srgbClr val="FFFF00"/>
                </a:solidFill>
              </a:rPr>
              <a:t>                    </a:t>
            </a:r>
            <a:r>
              <a:rPr lang="en-GB" sz="1800" dirty="0" smtClean="0">
                <a:solidFill>
                  <a:srgbClr val="FFFF00"/>
                </a:solidFill>
              </a:rPr>
              <a:t>	What </a:t>
            </a:r>
            <a:r>
              <a:rPr lang="en-GB" sz="1800" dirty="0">
                <a:solidFill>
                  <a:srgbClr val="FFFF00"/>
                </a:solidFill>
              </a:rPr>
              <a:t>percentage of Class 3A3 are girls?</a:t>
            </a:r>
          </a:p>
        </p:txBody>
      </p:sp>
      <p:sp>
        <p:nvSpPr>
          <p:cNvPr id="8" name="Rectangle 35"/>
          <p:cNvSpPr>
            <a:spLocks noChangeArrowheads="1"/>
          </p:cNvSpPr>
          <p:nvPr/>
        </p:nvSpPr>
        <p:spPr bwMode="auto">
          <a:xfrm>
            <a:off x="2189163" y="428704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= </a:t>
            </a:r>
          </a:p>
        </p:txBody>
      </p:sp>
      <p:sp>
        <p:nvSpPr>
          <p:cNvPr id="10" name="Rectangle 38"/>
          <p:cNvSpPr>
            <a:spLocks noChangeArrowheads="1"/>
          </p:cNvSpPr>
          <p:nvPr/>
        </p:nvSpPr>
        <p:spPr bwMode="auto">
          <a:xfrm>
            <a:off x="2859088" y="4274626"/>
            <a:ext cx="22637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= 6 ÷ 10 = 0.6 = 60% </a:t>
            </a:r>
          </a:p>
        </p:txBody>
      </p:sp>
      <p:sp>
        <p:nvSpPr>
          <p:cNvPr id="11" name="Rectangle 39"/>
          <p:cNvSpPr>
            <a:spLocks noChangeArrowheads="1"/>
          </p:cNvSpPr>
          <p:nvPr/>
        </p:nvSpPr>
        <p:spPr bwMode="auto">
          <a:xfrm>
            <a:off x="5424488" y="4285738"/>
            <a:ext cx="12186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[0.6 × 100]</a:t>
            </a:r>
          </a:p>
        </p:txBody>
      </p:sp>
      <p:sp>
        <p:nvSpPr>
          <p:cNvPr id="12" name="Rectangle 40"/>
          <p:cNvSpPr>
            <a:spLocks noChangeArrowheads="1"/>
          </p:cNvSpPr>
          <p:nvPr/>
        </p:nvSpPr>
        <p:spPr bwMode="auto">
          <a:xfrm>
            <a:off x="1755775" y="4858826"/>
            <a:ext cx="22772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60% of 3A3 are girls 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66553" y="4221088"/>
            <a:ext cx="257175" cy="552450"/>
          </a:xfrm>
          <a:prstGeom prst="rect">
            <a:avLst/>
          </a:prstGeom>
          <a:noFill/>
        </p:spPr>
      </p:pic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4219302"/>
            <a:ext cx="257175" cy="552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/>
      <p:bldP spid="6" grpId="0" build="allAtOnce"/>
      <p:bldP spid="8" grpId="0" build="allAtOnce"/>
      <p:bldP spid="10" grpId="0" build="allAtOnce"/>
      <p:bldP spid="11" grpId="0" build="allAtOnce"/>
      <p:bldP spid="1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1"/>
          <p:cNvSpPr>
            <a:spLocks noChangeArrowheads="1"/>
          </p:cNvSpPr>
          <p:nvPr/>
        </p:nvSpPr>
        <p:spPr bwMode="auto">
          <a:xfrm>
            <a:off x="486995" y="980728"/>
            <a:ext cx="609397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2    </a:t>
            </a:r>
            <a:r>
              <a:rPr lang="en-GB" b="1" dirty="0" smtClean="0">
                <a:solidFill>
                  <a:srgbClr val="FFFF00"/>
                </a:solidFill>
              </a:rPr>
              <a:t>	</a:t>
            </a:r>
            <a:r>
              <a:rPr lang="en-GB" sz="1800" dirty="0" smtClean="0">
                <a:solidFill>
                  <a:srgbClr val="FFFF00"/>
                </a:solidFill>
              </a:rPr>
              <a:t>James </a:t>
            </a:r>
            <a:r>
              <a:rPr lang="en-GB" sz="1800" dirty="0">
                <a:solidFill>
                  <a:srgbClr val="FFFF00"/>
                </a:solidFill>
              </a:rPr>
              <a:t>scored 36 out of 44 his biology test.  </a:t>
            </a:r>
          </a:p>
          <a:p>
            <a:r>
              <a:rPr lang="en-GB" sz="1800" dirty="0">
                <a:solidFill>
                  <a:srgbClr val="FFFF00"/>
                </a:solidFill>
              </a:rPr>
              <a:t>                      </a:t>
            </a:r>
            <a:r>
              <a:rPr lang="en-GB" sz="1800" dirty="0" smtClean="0">
                <a:solidFill>
                  <a:srgbClr val="FFFF00"/>
                </a:solidFill>
              </a:rPr>
              <a:t>	What </a:t>
            </a:r>
            <a:r>
              <a:rPr lang="en-GB" sz="1800" dirty="0">
                <a:solidFill>
                  <a:srgbClr val="FFFF00"/>
                </a:solidFill>
              </a:rPr>
              <a:t>is his percentage mark?</a:t>
            </a: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280332" y="227519"/>
            <a:ext cx="25833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Percentages </a:t>
            </a:r>
            <a:r>
              <a:rPr lang="en-GB" sz="3200" b="1" dirty="0" smtClean="0">
                <a:solidFill>
                  <a:srgbClr val="FFFF00"/>
                </a:solidFill>
              </a:rPr>
              <a:t>4</a:t>
            </a:r>
            <a:endParaRPr lang="en-GB" sz="3200" dirty="0">
              <a:solidFill>
                <a:srgbClr val="FFFF00"/>
              </a:solidFill>
            </a:endParaRPr>
          </a:p>
        </p:txBody>
      </p:sp>
      <p:sp>
        <p:nvSpPr>
          <p:cNvPr id="21" name="Rectangle 42"/>
          <p:cNvSpPr>
            <a:spLocks noChangeArrowheads="1"/>
          </p:cNvSpPr>
          <p:nvPr/>
        </p:nvSpPr>
        <p:spPr bwMode="auto">
          <a:xfrm>
            <a:off x="1792288" y="1930955"/>
            <a:ext cx="10365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Score </a:t>
            </a:r>
            <a:r>
              <a:rPr lang="en-GB" sz="1800" b="1" dirty="0" smtClean="0">
                <a:solidFill>
                  <a:srgbClr val="FFFF00"/>
                </a:solidFill>
              </a:rPr>
              <a:t> = </a:t>
            </a:r>
            <a:endParaRPr lang="en-GB" sz="1800" b="1" dirty="0">
              <a:solidFill>
                <a:srgbClr val="FFFF00"/>
              </a:solidFill>
            </a:endParaRPr>
          </a:p>
        </p:txBody>
      </p:sp>
      <p:sp>
        <p:nvSpPr>
          <p:cNvPr id="23" name="Rectangle 45"/>
          <p:cNvSpPr>
            <a:spLocks noChangeArrowheads="1"/>
          </p:cNvSpPr>
          <p:nvPr/>
        </p:nvSpPr>
        <p:spPr bwMode="auto">
          <a:xfrm>
            <a:off x="3103563" y="1954490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= </a:t>
            </a:r>
          </a:p>
        </p:txBody>
      </p:sp>
      <p:sp>
        <p:nvSpPr>
          <p:cNvPr id="25" name="Rectangle 48"/>
          <p:cNvSpPr>
            <a:spLocks noChangeArrowheads="1"/>
          </p:cNvSpPr>
          <p:nvPr/>
        </p:nvSpPr>
        <p:spPr bwMode="auto">
          <a:xfrm>
            <a:off x="3795216" y="1942068"/>
            <a:ext cx="29546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= 9 </a:t>
            </a:r>
            <a:r>
              <a:rPr lang="en-GB" sz="1800" b="1" dirty="0">
                <a:solidFill>
                  <a:srgbClr val="FFFF00"/>
                </a:solidFill>
                <a:sym typeface="Symbol" pitchFamily="18" charset="2"/>
              </a:rPr>
              <a:t></a:t>
            </a:r>
            <a:r>
              <a:rPr lang="en-GB" sz="1800" b="1" dirty="0">
                <a:solidFill>
                  <a:srgbClr val="FFFF00"/>
                </a:solidFill>
              </a:rPr>
              <a:t> 11 = 0.81818… </a:t>
            </a:r>
            <a:r>
              <a:rPr lang="en-GB" sz="1800" b="1" dirty="0">
                <a:solidFill>
                  <a:srgbClr val="FFFF00"/>
                </a:solidFill>
                <a:sym typeface="Symbol" pitchFamily="18" charset="2"/>
              </a:rPr>
              <a:t>	</a:t>
            </a:r>
          </a:p>
        </p:txBody>
      </p:sp>
      <p:sp>
        <p:nvSpPr>
          <p:cNvPr id="26" name="Rectangle 49"/>
          <p:cNvSpPr>
            <a:spLocks noChangeArrowheads="1"/>
          </p:cNvSpPr>
          <p:nvPr/>
        </p:nvSpPr>
        <p:spPr bwMode="auto">
          <a:xfrm>
            <a:off x="2446628" y="2548493"/>
            <a:ext cx="3277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= </a:t>
            </a:r>
            <a:r>
              <a:rPr lang="en-GB" sz="1800" b="1" dirty="0">
                <a:solidFill>
                  <a:srgbClr val="FFFF00"/>
                </a:solidFill>
              </a:rPr>
              <a:t>81.818...% = 82% (rounded)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02657" y="1842596"/>
            <a:ext cx="257175" cy="552450"/>
          </a:xfrm>
          <a:prstGeom prst="rect">
            <a:avLst/>
          </a:prstGeom>
          <a:noFill/>
        </p:spPr>
      </p:pic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1842596"/>
            <a:ext cx="257175" cy="552450"/>
          </a:xfrm>
          <a:prstGeom prst="rect">
            <a:avLst/>
          </a:prstGeom>
          <a:noFill/>
        </p:spPr>
      </p:pic>
      <p:sp>
        <p:nvSpPr>
          <p:cNvPr id="31" name="Rectangle 30"/>
          <p:cNvSpPr/>
          <p:nvPr/>
        </p:nvSpPr>
        <p:spPr>
          <a:xfrm>
            <a:off x="6130489" y="2323038"/>
            <a:ext cx="1681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  <a:sym typeface="Symbol" pitchFamily="18" charset="2"/>
              </a:rPr>
              <a:t>[0.81818 × 100]</a:t>
            </a:r>
            <a:endParaRPr lang="en-US" sz="1800" dirty="0"/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215900" y="3144316"/>
            <a:ext cx="86045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3  </a:t>
            </a:r>
            <a:r>
              <a:rPr lang="en-GB" b="1" dirty="0" smtClean="0">
                <a:solidFill>
                  <a:srgbClr val="FFFF00"/>
                </a:solidFill>
              </a:rPr>
              <a:t>	</a:t>
            </a:r>
            <a:r>
              <a:rPr lang="en-GB" sz="1800" dirty="0" smtClean="0">
                <a:solidFill>
                  <a:srgbClr val="FFFF00"/>
                </a:solidFill>
              </a:rPr>
              <a:t>In </a:t>
            </a:r>
            <a:r>
              <a:rPr lang="en-GB" sz="1800" dirty="0">
                <a:solidFill>
                  <a:srgbClr val="FFFF00"/>
                </a:solidFill>
              </a:rPr>
              <a:t>class 1X1, 14 pupils had brown hair, 6 pupils had blonde hair, </a:t>
            </a:r>
          </a:p>
          <a:p>
            <a:r>
              <a:rPr lang="en-GB" sz="1800" dirty="0">
                <a:solidFill>
                  <a:srgbClr val="FFFF00"/>
                </a:solidFill>
              </a:rPr>
              <a:t>                   </a:t>
            </a:r>
            <a:r>
              <a:rPr lang="en-GB" sz="1800" dirty="0" smtClean="0">
                <a:solidFill>
                  <a:srgbClr val="FFFF00"/>
                </a:solidFill>
              </a:rPr>
              <a:t>	three </a:t>
            </a:r>
            <a:r>
              <a:rPr lang="en-GB" sz="1800" dirty="0">
                <a:solidFill>
                  <a:srgbClr val="FFFF00"/>
                </a:solidFill>
              </a:rPr>
              <a:t>had black hair and 2 had red hair. </a:t>
            </a:r>
          </a:p>
          <a:p>
            <a:r>
              <a:rPr lang="en-GB" sz="1800" dirty="0">
                <a:solidFill>
                  <a:srgbClr val="FFFF00"/>
                </a:solidFill>
              </a:rPr>
              <a:t>                  </a:t>
            </a:r>
            <a:r>
              <a:rPr lang="en-GB" sz="1800" dirty="0" smtClean="0">
                <a:solidFill>
                  <a:srgbClr val="FFFF00"/>
                </a:solidFill>
              </a:rPr>
              <a:t>	 </a:t>
            </a:r>
            <a:r>
              <a:rPr lang="en-GB" sz="1800" dirty="0">
                <a:solidFill>
                  <a:srgbClr val="FFFF00"/>
                </a:solidFill>
              </a:rPr>
              <a:t>What percentage of the pupils were blonde?</a:t>
            </a:r>
          </a:p>
        </p:txBody>
      </p:sp>
      <p:sp>
        <p:nvSpPr>
          <p:cNvPr id="33" name="Rectangle 19"/>
          <p:cNvSpPr>
            <a:spLocks noChangeArrowheads="1"/>
          </p:cNvSpPr>
          <p:nvPr/>
        </p:nvSpPr>
        <p:spPr bwMode="auto">
          <a:xfrm>
            <a:off x="1403648" y="4293096"/>
            <a:ext cx="45355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Total number of pupils = 14 + 6 + 3 + 2 = 25 </a:t>
            </a:r>
          </a:p>
        </p:txBody>
      </p:sp>
      <p:sp>
        <p:nvSpPr>
          <p:cNvPr id="34" name="Rectangle 20"/>
          <p:cNvSpPr>
            <a:spLocks noChangeArrowheads="1"/>
          </p:cNvSpPr>
          <p:nvPr/>
        </p:nvSpPr>
        <p:spPr bwMode="auto">
          <a:xfrm>
            <a:off x="1403648" y="4797152"/>
            <a:ext cx="29633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6 out of 25 were blonde,  so, </a:t>
            </a:r>
          </a:p>
        </p:txBody>
      </p:sp>
      <p:sp>
        <p:nvSpPr>
          <p:cNvPr id="36" name="Rectangle 23"/>
          <p:cNvSpPr>
            <a:spLocks noChangeArrowheads="1"/>
          </p:cNvSpPr>
          <p:nvPr/>
        </p:nvSpPr>
        <p:spPr bwMode="auto">
          <a:xfrm>
            <a:off x="1825625" y="5301208"/>
            <a:ext cx="50850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= 6 </a:t>
            </a:r>
            <a:r>
              <a:rPr lang="en-GB" sz="1800" b="1" dirty="0">
                <a:solidFill>
                  <a:srgbClr val="FFFF00"/>
                </a:solidFill>
                <a:sym typeface="Symbol" pitchFamily="18" charset="2"/>
              </a:rPr>
              <a:t></a:t>
            </a:r>
            <a:r>
              <a:rPr lang="en-GB" sz="1800" b="1" dirty="0">
                <a:solidFill>
                  <a:srgbClr val="FFFF00"/>
                </a:solidFill>
              </a:rPr>
              <a:t> 25 = 0.24 = 24%</a:t>
            </a:r>
            <a:r>
              <a:rPr lang="en-GB" sz="1800" b="1" dirty="0">
                <a:solidFill>
                  <a:srgbClr val="FFFF00"/>
                </a:solidFill>
                <a:sym typeface="Symbol" pitchFamily="18" charset="2"/>
              </a:rPr>
              <a:t>		[0.24 × 100] </a:t>
            </a:r>
          </a:p>
        </p:txBody>
      </p: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1391238" y="5949280"/>
            <a:ext cx="19566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24% were blonde.</a:t>
            </a:r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8521" y="5252814"/>
            <a:ext cx="257175" cy="552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/>
      <p:bldP spid="21" grpId="0" build="allAtOnce"/>
      <p:bldP spid="23" grpId="0" build="allAtOnce"/>
      <p:bldP spid="25" grpId="0" build="allAtOnce"/>
      <p:bldP spid="26" grpId="0" build="allAtOnce"/>
      <p:bldP spid="31" grpId="0" build="allAtOnce"/>
      <p:bldP spid="32" grpId="0" build="allAtOnce"/>
      <p:bldP spid="33" grpId="0" build="allAtOnce"/>
      <p:bldP spid="34" grpId="0" build="allAtOnce"/>
      <p:bldP spid="36" grpId="0" build="allAtOnce"/>
      <p:bldP spid="37" grpId="0" build="allAtOnce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733</TotalTime>
  <Words>411</Words>
  <Application>Microsoft Office PowerPoint</Application>
  <PresentationFormat>On-screen Show (4:3)</PresentationFormat>
  <Paragraphs>107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Technology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114</cp:revision>
  <dcterms:created xsi:type="dcterms:W3CDTF">2003-06-26T13:26:14Z</dcterms:created>
  <dcterms:modified xsi:type="dcterms:W3CDTF">2011-08-25T16:40:08Z</dcterms:modified>
</cp:coreProperties>
</file>