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5" r:id="rId2"/>
    <p:sldId id="307" r:id="rId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5" d="100"/>
          <a:sy n="75" d="100"/>
        </p:scale>
        <p:origin x="-4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3530676" y="241013"/>
            <a:ext cx="219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Proportion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0" y="2798118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30" name="Rectangle 38"/>
          <p:cNvSpPr>
            <a:spLocks noChangeArrowheads="1"/>
          </p:cNvSpPr>
          <p:nvPr/>
        </p:nvSpPr>
        <p:spPr bwMode="auto">
          <a:xfrm>
            <a:off x="0" y="2798118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pic>
        <p:nvPicPr>
          <p:cNvPr id="31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271" y="1035942"/>
            <a:ext cx="1250417" cy="1312938"/>
          </a:xfrm>
          <a:prstGeom prst="rect">
            <a:avLst/>
          </a:prstGeom>
          <a:noFill/>
        </p:spPr>
      </p:pic>
      <p:sp>
        <p:nvSpPr>
          <p:cNvPr id="32" name="Rectangle 62"/>
          <p:cNvSpPr>
            <a:spLocks noChangeArrowheads="1"/>
          </p:cNvSpPr>
          <p:nvPr/>
        </p:nvSpPr>
        <p:spPr bwMode="auto">
          <a:xfrm>
            <a:off x="0" y="3198168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33" name="Rectangle 78"/>
          <p:cNvSpPr>
            <a:spLocks noChangeArrowheads="1"/>
          </p:cNvSpPr>
          <p:nvPr/>
        </p:nvSpPr>
        <p:spPr bwMode="auto">
          <a:xfrm>
            <a:off x="0" y="3002906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34" name="Rectangle 80"/>
          <p:cNvSpPr>
            <a:spLocks noChangeArrowheads="1"/>
          </p:cNvSpPr>
          <p:nvPr/>
        </p:nvSpPr>
        <p:spPr bwMode="auto">
          <a:xfrm>
            <a:off x="0" y="3002906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35" name="Rectangle 83"/>
          <p:cNvSpPr>
            <a:spLocks noChangeArrowheads="1"/>
          </p:cNvSpPr>
          <p:nvPr/>
        </p:nvSpPr>
        <p:spPr bwMode="auto">
          <a:xfrm>
            <a:off x="0" y="3002906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36" name="Rectangle 85"/>
          <p:cNvSpPr>
            <a:spLocks noChangeArrowheads="1"/>
          </p:cNvSpPr>
          <p:nvPr/>
        </p:nvSpPr>
        <p:spPr bwMode="auto">
          <a:xfrm>
            <a:off x="0" y="3002906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37" name="AutoShape 99"/>
          <p:cNvSpPr>
            <a:spLocks noChangeArrowheads="1"/>
          </p:cNvSpPr>
          <p:nvPr/>
        </p:nvSpPr>
        <p:spPr bwMode="auto">
          <a:xfrm>
            <a:off x="2627784" y="1119188"/>
            <a:ext cx="5961087" cy="725636"/>
          </a:xfrm>
          <a:prstGeom prst="wedgeRectCallout">
            <a:avLst>
              <a:gd name="adj1" fmla="val -66758"/>
              <a:gd name="adj2" fmla="val -1210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Two quantities are said to be in direct proportion if they increase or decrease by the same factor.  </a:t>
            </a:r>
          </a:p>
          <a:p>
            <a:endParaRPr lang="en-GB" sz="1800" dirty="0"/>
          </a:p>
        </p:txBody>
      </p:sp>
      <p:sp>
        <p:nvSpPr>
          <p:cNvPr id="13" name="AutoShape 99"/>
          <p:cNvSpPr>
            <a:spLocks noChangeArrowheads="1"/>
          </p:cNvSpPr>
          <p:nvPr/>
        </p:nvSpPr>
        <p:spPr bwMode="auto">
          <a:xfrm>
            <a:off x="3075409" y="3284984"/>
            <a:ext cx="5961087" cy="725636"/>
          </a:xfrm>
          <a:prstGeom prst="wedgeRectCallout">
            <a:avLst>
              <a:gd name="adj1" fmla="val -66758"/>
              <a:gd name="adj2" fmla="val -1210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It is often useful to make a table when solving problems involving proportion.</a:t>
            </a:r>
            <a:endParaRPr lang="en-GB" sz="1800" dirty="0">
              <a:latin typeface="Comic Sans MS" pitchFamily="66" charset="0"/>
            </a:endParaRPr>
          </a:p>
        </p:txBody>
      </p:sp>
      <p:sp>
        <p:nvSpPr>
          <p:cNvPr id="14" name="Rectangle 100"/>
          <p:cNvSpPr>
            <a:spLocks noChangeArrowheads="1"/>
          </p:cNvSpPr>
          <p:nvPr/>
        </p:nvSpPr>
        <p:spPr bwMode="auto">
          <a:xfrm>
            <a:off x="446459" y="2382272"/>
            <a:ext cx="93821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1	</a:t>
            </a:r>
            <a:r>
              <a:rPr lang="en-GB" sz="1800" dirty="0" smtClean="0">
                <a:solidFill>
                  <a:srgbClr val="FFFF00"/>
                </a:solidFill>
              </a:rPr>
              <a:t>A </a:t>
            </a:r>
            <a:r>
              <a:rPr lang="en-GB" sz="1800" dirty="0">
                <a:solidFill>
                  <a:srgbClr val="FFFF00"/>
                </a:solidFill>
              </a:rPr>
              <a:t>car factory produces 1500 cars in 30 days. How many cars would </a:t>
            </a:r>
            <a:endParaRPr lang="en-GB" sz="1800" dirty="0" smtClean="0">
              <a:solidFill>
                <a:srgbClr val="FFFF00"/>
              </a:solidFill>
            </a:endParaRPr>
          </a:p>
          <a:p>
            <a:r>
              <a:rPr lang="en-GB" sz="1800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they produce </a:t>
            </a:r>
            <a:r>
              <a:rPr lang="en-GB" sz="1800" dirty="0">
                <a:solidFill>
                  <a:srgbClr val="FFFF00"/>
                </a:solidFill>
              </a:rPr>
              <a:t>in 90 days?</a:t>
            </a:r>
          </a:p>
        </p:txBody>
      </p:sp>
      <p:sp>
        <p:nvSpPr>
          <p:cNvPr id="15" name="Rectangle 144"/>
          <p:cNvSpPr>
            <a:spLocks noChangeArrowheads="1"/>
          </p:cNvSpPr>
          <p:nvPr/>
        </p:nvSpPr>
        <p:spPr bwMode="auto">
          <a:xfrm>
            <a:off x="3251242" y="5812115"/>
            <a:ext cx="47051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The factory would produce 4500 cars in 90 days.</a:t>
            </a:r>
            <a:endParaRPr lang="en-GB" sz="1800" dirty="0">
              <a:solidFill>
                <a:srgbClr val="FFFF00"/>
              </a:solidFill>
            </a:endParaRPr>
          </a:p>
        </p:txBody>
      </p:sp>
      <p:graphicFrame>
        <p:nvGraphicFramePr>
          <p:cNvPr id="16" name="Group 142"/>
          <p:cNvGraphicFramePr>
            <a:graphicFrameLocks noGrp="1"/>
          </p:cNvGraphicFramePr>
          <p:nvPr/>
        </p:nvGraphicFramePr>
        <p:xfrm>
          <a:off x="3203848" y="4221088"/>
          <a:ext cx="3291840" cy="1463040"/>
        </p:xfrm>
        <a:graphic>
          <a:graphicData uri="http://schemas.openxmlformats.org/drawingml/2006/table">
            <a:tbl>
              <a:tblPr/>
              <a:tblGrid>
                <a:gridCol w="822960"/>
                <a:gridCol w="822960"/>
                <a:gridCol w="822960"/>
                <a:gridCol w="822960"/>
              </a:tblGrid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Days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Cars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1500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   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Freeform 136"/>
          <p:cNvSpPr>
            <a:spLocks/>
          </p:cNvSpPr>
          <p:nvPr/>
        </p:nvSpPr>
        <p:spPr bwMode="auto">
          <a:xfrm>
            <a:off x="3491880" y="4725144"/>
            <a:ext cx="216024" cy="792088"/>
          </a:xfrm>
          <a:custGeom>
            <a:avLst/>
            <a:gdLst/>
            <a:ahLst/>
            <a:cxnLst>
              <a:cxn ang="0">
                <a:pos x="121" y="0"/>
              </a:cxn>
              <a:cxn ang="0">
                <a:pos x="4" y="308"/>
              </a:cxn>
              <a:cxn ang="0">
                <a:pos x="148" y="608"/>
              </a:cxn>
            </a:cxnLst>
            <a:rect l="0" t="0" r="r" b="b"/>
            <a:pathLst>
              <a:path w="148" h="608">
                <a:moveTo>
                  <a:pt x="121" y="0"/>
                </a:moveTo>
                <a:cubicBezTo>
                  <a:pt x="60" y="103"/>
                  <a:pt x="0" y="207"/>
                  <a:pt x="4" y="308"/>
                </a:cubicBezTo>
                <a:cubicBezTo>
                  <a:pt x="8" y="409"/>
                  <a:pt x="78" y="508"/>
                  <a:pt x="148" y="608"/>
                </a:cubicBezTo>
              </a:path>
            </a:pathLst>
          </a:custGeom>
          <a:ln w="25400">
            <a:solidFill>
              <a:srgbClr val="FFFF00"/>
            </a:solidFill>
            <a:headEnd type="stealth"/>
            <a:tailEnd type="stealt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GB">
              <a:solidFill>
                <a:srgbClr val="FFFF00"/>
              </a:solidFill>
            </a:endParaRPr>
          </a:p>
        </p:txBody>
      </p:sp>
      <p:pic>
        <p:nvPicPr>
          <p:cNvPr id="21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268190"/>
            <a:ext cx="1250417" cy="1312938"/>
          </a:xfrm>
          <a:prstGeom prst="rect">
            <a:avLst/>
          </a:prstGeom>
          <a:noFill/>
        </p:spPr>
      </p:pic>
      <p:sp>
        <p:nvSpPr>
          <p:cNvPr id="22" name="Freeform 136"/>
          <p:cNvSpPr>
            <a:spLocks/>
          </p:cNvSpPr>
          <p:nvPr/>
        </p:nvSpPr>
        <p:spPr bwMode="auto">
          <a:xfrm flipH="1" flipV="1">
            <a:off x="6084168" y="4725144"/>
            <a:ext cx="216024" cy="792088"/>
          </a:xfrm>
          <a:custGeom>
            <a:avLst/>
            <a:gdLst/>
            <a:ahLst/>
            <a:cxnLst>
              <a:cxn ang="0">
                <a:pos x="121" y="0"/>
              </a:cxn>
              <a:cxn ang="0">
                <a:pos x="4" y="308"/>
              </a:cxn>
              <a:cxn ang="0">
                <a:pos x="148" y="608"/>
              </a:cxn>
            </a:cxnLst>
            <a:rect l="0" t="0" r="r" b="b"/>
            <a:pathLst>
              <a:path w="148" h="608">
                <a:moveTo>
                  <a:pt x="121" y="0"/>
                </a:moveTo>
                <a:cubicBezTo>
                  <a:pt x="60" y="103"/>
                  <a:pt x="0" y="207"/>
                  <a:pt x="4" y="308"/>
                </a:cubicBezTo>
                <a:cubicBezTo>
                  <a:pt x="8" y="409"/>
                  <a:pt x="78" y="508"/>
                  <a:pt x="148" y="608"/>
                </a:cubicBezTo>
              </a:path>
            </a:pathLst>
          </a:custGeom>
          <a:ln w="25400">
            <a:solidFill>
              <a:srgbClr val="FFFF00"/>
            </a:solidFill>
            <a:headEnd type="stealth"/>
            <a:tailEnd type="stealt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31189" y="5313124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4500</a:t>
            </a:r>
            <a:endParaRPr lang="en-GB" sz="1800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72610" y="4941168"/>
            <a:ext cx="455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×3</a:t>
            </a:r>
            <a:endParaRPr lang="en-GB" sz="1800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540362" y="4941168"/>
            <a:ext cx="455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×3</a:t>
            </a:r>
            <a:endParaRPr lang="en-GB" sz="1800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allAtOnce"/>
      <p:bldP spid="37" grpId="0" build="allAtOnce" animBg="1"/>
      <p:bldP spid="13" grpId="0" build="allAtOnce" animBg="1"/>
      <p:bldP spid="14" grpId="0" uiExpand="1" build="allAtOnce"/>
      <p:bldP spid="15" grpId="0" build="allAtOnce"/>
      <p:bldP spid="17" grpId="0" animBg="1"/>
      <p:bldP spid="22" grpId="0" animBg="1"/>
      <p:bldP spid="19" grpId="0" build="allAtOnce"/>
      <p:bldP spid="20" grpId="0" build="allAtOnce"/>
      <p:bldP spid="2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0" y="2655024"/>
            <a:ext cx="18473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0" y="4638328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4" name="Rectangle 142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5" name="Rectangle 146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6" name="Rectangle 149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7" name="Rectangle 160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8" name="Rectangle 163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9" name="Rectangle 174"/>
          <p:cNvSpPr>
            <a:spLocks noChangeArrowheads="1"/>
          </p:cNvSpPr>
          <p:nvPr/>
        </p:nvSpPr>
        <p:spPr bwMode="auto">
          <a:xfrm>
            <a:off x="0" y="202054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10" name="Rectangle 179"/>
          <p:cNvSpPr>
            <a:spLocks noChangeArrowheads="1"/>
          </p:cNvSpPr>
          <p:nvPr/>
        </p:nvSpPr>
        <p:spPr bwMode="auto">
          <a:xfrm>
            <a:off x="0" y="225137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1" name="Rectangle 183"/>
          <p:cNvSpPr>
            <a:spLocks noChangeArrowheads="1"/>
          </p:cNvSpPr>
          <p:nvPr/>
        </p:nvSpPr>
        <p:spPr bwMode="auto">
          <a:xfrm>
            <a:off x="0" y="225137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Rectangle 187"/>
          <p:cNvSpPr>
            <a:spLocks noChangeArrowheads="1"/>
          </p:cNvSpPr>
          <p:nvPr/>
        </p:nvSpPr>
        <p:spPr bwMode="auto">
          <a:xfrm>
            <a:off x="0" y="225137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3" name="Rectangle 191"/>
          <p:cNvSpPr>
            <a:spLocks noChangeArrowheads="1"/>
          </p:cNvSpPr>
          <p:nvPr/>
        </p:nvSpPr>
        <p:spPr bwMode="auto">
          <a:xfrm>
            <a:off x="0" y="225137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4" name="Rectangle 195"/>
          <p:cNvSpPr>
            <a:spLocks noChangeArrowheads="1"/>
          </p:cNvSpPr>
          <p:nvPr/>
        </p:nvSpPr>
        <p:spPr bwMode="auto">
          <a:xfrm>
            <a:off x="0" y="225137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5" name="Rectangle 199"/>
          <p:cNvSpPr>
            <a:spLocks noChangeArrowheads="1"/>
          </p:cNvSpPr>
          <p:nvPr/>
        </p:nvSpPr>
        <p:spPr bwMode="auto">
          <a:xfrm>
            <a:off x="0" y="225137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6" name="Rectangle 203"/>
          <p:cNvSpPr>
            <a:spLocks noChangeArrowheads="1"/>
          </p:cNvSpPr>
          <p:nvPr/>
        </p:nvSpPr>
        <p:spPr bwMode="auto">
          <a:xfrm>
            <a:off x="0" y="225137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7" name="Rectangle 207"/>
          <p:cNvSpPr>
            <a:spLocks noChangeArrowheads="1"/>
          </p:cNvSpPr>
          <p:nvPr/>
        </p:nvSpPr>
        <p:spPr bwMode="auto">
          <a:xfrm>
            <a:off x="693738" y="2372022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8" name="Rectangle 356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9" name="Rectangle 358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20" name="Rectangle 360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21" name="Rectangle 362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22" name="Rectangle 364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23" name="Rectangle 366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24" name="Rectangle 368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25" name="Rectangle 370"/>
          <p:cNvSpPr>
            <a:spLocks noChangeArrowheads="1"/>
          </p:cNvSpPr>
          <p:nvPr/>
        </p:nvSpPr>
        <p:spPr bwMode="auto">
          <a:xfrm>
            <a:off x="0" y="3542953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26" name="Rectangle 406"/>
          <p:cNvSpPr>
            <a:spLocks noChangeArrowheads="1"/>
          </p:cNvSpPr>
          <p:nvPr/>
        </p:nvSpPr>
        <p:spPr bwMode="auto">
          <a:xfrm>
            <a:off x="0" y="2328515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27" name="Rectangle 418"/>
          <p:cNvSpPr>
            <a:spLocks noChangeArrowheads="1"/>
          </p:cNvSpPr>
          <p:nvPr/>
        </p:nvSpPr>
        <p:spPr bwMode="auto">
          <a:xfrm>
            <a:off x="467544" y="890646"/>
            <a:ext cx="601318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</a:t>
            </a:r>
            <a:r>
              <a:rPr lang="en-GB" b="1" dirty="0" smtClean="0">
                <a:solidFill>
                  <a:srgbClr val="FFFF00"/>
                </a:solidFill>
              </a:rPr>
              <a:t>2	</a:t>
            </a:r>
            <a:r>
              <a:rPr lang="en-GB" sz="1800" dirty="0" smtClean="0">
                <a:solidFill>
                  <a:srgbClr val="FFFF00"/>
                </a:solidFill>
              </a:rPr>
              <a:t>5 </a:t>
            </a:r>
            <a:r>
              <a:rPr lang="en-GB" sz="1800" dirty="0">
                <a:solidFill>
                  <a:srgbClr val="FFFF00"/>
                </a:solidFill>
              </a:rPr>
              <a:t>adult tickets for the cinema cost £27.50.  </a:t>
            </a:r>
            <a:endParaRPr lang="en-GB" sz="1800" dirty="0" smtClean="0">
              <a:solidFill>
                <a:srgbClr val="FFFF00"/>
              </a:solidFill>
            </a:endParaRPr>
          </a:p>
          <a:p>
            <a:r>
              <a:rPr lang="en-GB" sz="1800" dirty="0" smtClean="0">
                <a:solidFill>
                  <a:srgbClr val="FFFF00"/>
                </a:solidFill>
              </a:rPr>
              <a:t>		How </a:t>
            </a:r>
            <a:r>
              <a:rPr lang="en-GB" sz="1800" dirty="0">
                <a:solidFill>
                  <a:srgbClr val="FFFF00"/>
                </a:solidFill>
              </a:rPr>
              <a:t>much would 8 tickets cost?</a:t>
            </a:r>
          </a:p>
        </p:txBody>
      </p:sp>
      <p:graphicFrame>
        <p:nvGraphicFramePr>
          <p:cNvPr id="28" name="Group 452"/>
          <p:cNvGraphicFramePr>
            <a:graphicFrameLocks/>
          </p:cNvGraphicFramePr>
          <p:nvPr/>
        </p:nvGraphicFramePr>
        <p:xfrm>
          <a:off x="2627784" y="2959148"/>
          <a:ext cx="2492375" cy="1477964"/>
        </p:xfrm>
        <a:graphic>
          <a:graphicData uri="http://schemas.openxmlformats.org/drawingml/2006/table">
            <a:tbl>
              <a:tblPr/>
              <a:tblGrid>
                <a:gridCol w="1246187"/>
                <a:gridCol w="1246188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Tickets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Cost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£27.50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" name="Rectangle 462"/>
          <p:cNvSpPr>
            <a:spLocks noChangeArrowheads="1"/>
          </p:cNvSpPr>
          <p:nvPr/>
        </p:nvSpPr>
        <p:spPr bwMode="auto">
          <a:xfrm>
            <a:off x="2465388" y="4797152"/>
            <a:ext cx="26725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The cost of 8 tickets is £44</a:t>
            </a:r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3530676" y="241013"/>
            <a:ext cx="219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Proportion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37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271" y="1916832"/>
            <a:ext cx="1250417" cy="1312938"/>
          </a:xfrm>
          <a:prstGeom prst="rect">
            <a:avLst/>
          </a:prstGeom>
          <a:noFill/>
        </p:spPr>
      </p:pic>
      <p:sp>
        <p:nvSpPr>
          <p:cNvPr id="38" name="AutoShape 99"/>
          <p:cNvSpPr>
            <a:spLocks noChangeArrowheads="1"/>
          </p:cNvSpPr>
          <p:nvPr/>
        </p:nvSpPr>
        <p:spPr bwMode="auto">
          <a:xfrm>
            <a:off x="2627785" y="2204864"/>
            <a:ext cx="3024336" cy="437604"/>
          </a:xfrm>
          <a:prstGeom prst="wedgeRectCallout">
            <a:avLst>
              <a:gd name="adj1" fmla="val -81875"/>
              <a:gd name="adj2" fmla="val -46932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Find the cost of 1 ticket</a:t>
            </a:r>
            <a:endParaRPr lang="en-GB" sz="1800" dirty="0" smtClean="0"/>
          </a:p>
          <a:p>
            <a:endParaRPr lang="en-GB" sz="1800" dirty="0">
              <a:latin typeface="Comic Sans MS" pitchFamily="66" charset="0"/>
            </a:endParaRPr>
          </a:p>
          <a:p>
            <a:endParaRPr lang="en-GB" sz="1800" dirty="0"/>
          </a:p>
        </p:txBody>
      </p:sp>
      <p:sp>
        <p:nvSpPr>
          <p:cNvPr id="34" name="Rectangle 462"/>
          <p:cNvSpPr>
            <a:spLocks noChangeArrowheads="1"/>
          </p:cNvSpPr>
          <p:nvPr/>
        </p:nvSpPr>
        <p:spPr bwMode="auto">
          <a:xfrm>
            <a:off x="5508104" y="3717032"/>
            <a:ext cx="27222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Cost of 1 </a:t>
            </a:r>
            <a:r>
              <a:rPr lang="en-GB" sz="1800" dirty="0">
                <a:solidFill>
                  <a:srgbClr val="FFFF00"/>
                </a:solidFill>
              </a:rPr>
              <a:t>tickets is </a:t>
            </a:r>
            <a:r>
              <a:rPr lang="en-GB" sz="1800" dirty="0" smtClean="0">
                <a:solidFill>
                  <a:srgbClr val="FFFF00"/>
                </a:solidFill>
              </a:rPr>
              <a:t>27.5 ÷ 5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39" name="Rectangle 462"/>
          <p:cNvSpPr>
            <a:spLocks noChangeArrowheads="1"/>
          </p:cNvSpPr>
          <p:nvPr/>
        </p:nvSpPr>
        <p:spPr bwMode="auto">
          <a:xfrm>
            <a:off x="5508104" y="4077072"/>
            <a:ext cx="26100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Cost of 8 </a:t>
            </a:r>
            <a:r>
              <a:rPr lang="en-GB" sz="1800" dirty="0">
                <a:solidFill>
                  <a:srgbClr val="FFFF00"/>
                </a:solidFill>
              </a:rPr>
              <a:t>tickets is </a:t>
            </a:r>
            <a:r>
              <a:rPr lang="en-GB" sz="1800" dirty="0" smtClean="0">
                <a:solidFill>
                  <a:srgbClr val="FFFF00"/>
                </a:solidFill>
              </a:rPr>
              <a:t>5</a:t>
            </a:r>
            <a:r>
              <a:rPr lang="en-GB" sz="1800" dirty="0" smtClean="0">
                <a:solidFill>
                  <a:srgbClr val="FFFF00"/>
                </a:solidFill>
              </a:rPr>
              <a:t>.5 × 8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014675" y="4077072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£44.00</a:t>
            </a:r>
            <a:endParaRPr lang="en-GB" sz="1800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995936" y="3717032"/>
            <a:ext cx="848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£5.50</a:t>
            </a:r>
            <a:endParaRPr lang="en-GB" sz="1800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allAtOnce"/>
      <p:bldP spid="35" grpId="0" build="allAtOnce"/>
      <p:bldP spid="38" grpId="0" build="allAtOnce" animBg="1"/>
      <p:bldP spid="34" grpId="0" build="allAtOnce"/>
      <p:bldP spid="39" grpId="0" build="allAtOnce"/>
      <p:bldP spid="40" grpId="0" build="allAtOnce"/>
      <p:bldP spid="41" grpId="0" build="allAtOnce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</TotalTime>
  <Words>102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Technology</vt:lpstr>
      <vt:lpstr>Slide 1</vt:lpstr>
      <vt:lpstr>Slide 2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79</cp:revision>
  <dcterms:created xsi:type="dcterms:W3CDTF">2003-06-26T13:26:14Z</dcterms:created>
  <dcterms:modified xsi:type="dcterms:W3CDTF">2011-08-26T15:57:07Z</dcterms:modified>
</cp:coreProperties>
</file>