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305" r:id="rId2"/>
    <p:sldId id="306" r:id="rId3"/>
    <p:sldId id="307" r:id="rId4"/>
    <p:sldId id="309" r:id="rId5"/>
    <p:sldId id="311" r:id="rId6"/>
    <p:sldId id="310" r:id="rId7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3" autoAdjust="0"/>
    <p:restoredTop sz="94660" autoAdjust="0"/>
  </p:normalViewPr>
  <p:slideViewPr>
    <p:cSldViewPr>
      <p:cViewPr varScale="1">
        <p:scale>
          <a:sx n="75" d="100"/>
          <a:sy n="75" d="100"/>
        </p:scale>
        <p:origin x="-45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 flipV="1">
            <a:off x="0" y="0"/>
            <a:ext cx="9144000" cy="6858000"/>
            <a:chOff x="0" y="0"/>
            <a:chExt cx="5760" cy="4320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hidden">
            <a:xfrm>
              <a:off x="28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Line 4"/>
            <p:cNvSpPr>
              <a:spLocks noChangeShapeType="1"/>
            </p:cNvSpPr>
            <p:nvPr/>
          </p:nvSpPr>
          <p:spPr bwMode="hidden">
            <a:xfrm>
              <a:off x="57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hidden">
            <a:xfrm>
              <a:off x="86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hidden">
            <a:xfrm>
              <a:off x="115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hidden">
            <a:xfrm>
              <a:off x="144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hidden">
            <a:xfrm>
              <a:off x="172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hidden">
            <a:xfrm>
              <a:off x="201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hidden">
            <a:xfrm>
              <a:off x="230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hidden">
            <a:xfrm>
              <a:off x="259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hidden">
            <a:xfrm>
              <a:off x="288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hidden">
            <a:xfrm>
              <a:off x="316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hidden">
            <a:xfrm>
              <a:off x="345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hidden">
            <a:xfrm>
              <a:off x="374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hidden">
            <a:xfrm>
              <a:off x="403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hidden">
            <a:xfrm>
              <a:off x="432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hidden">
            <a:xfrm>
              <a:off x="460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hidden">
            <a:xfrm>
              <a:off x="489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hidden">
            <a:xfrm>
              <a:off x="518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hidden">
            <a:xfrm>
              <a:off x="547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4" name="Group 22"/>
            <p:cNvGrpSpPr>
              <a:grpSpLocks/>
            </p:cNvGrpSpPr>
            <p:nvPr/>
          </p:nvGrpSpPr>
          <p:grpSpPr bwMode="auto">
            <a:xfrm>
              <a:off x="0" y="336"/>
              <a:ext cx="5760" cy="3744"/>
              <a:chOff x="0" y="384"/>
              <a:chExt cx="5760" cy="3744"/>
            </a:xfrm>
          </p:grpSpPr>
          <p:sp>
            <p:nvSpPr>
              <p:cNvPr id="25" name="Line 23"/>
              <p:cNvSpPr>
                <a:spLocks noChangeShapeType="1"/>
              </p:cNvSpPr>
              <p:nvPr/>
            </p:nvSpPr>
            <p:spPr bwMode="hidden">
              <a:xfrm>
                <a:off x="0" y="38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" name="Line 24"/>
              <p:cNvSpPr>
                <a:spLocks noChangeShapeType="1"/>
              </p:cNvSpPr>
              <p:nvPr/>
            </p:nvSpPr>
            <p:spPr bwMode="hidden">
              <a:xfrm>
                <a:off x="0" y="67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" name="Line 25"/>
              <p:cNvSpPr>
                <a:spLocks noChangeShapeType="1"/>
              </p:cNvSpPr>
              <p:nvPr/>
            </p:nvSpPr>
            <p:spPr bwMode="hidden">
              <a:xfrm>
                <a:off x="0" y="96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8" name="Line 26"/>
              <p:cNvSpPr>
                <a:spLocks noChangeShapeType="1"/>
              </p:cNvSpPr>
              <p:nvPr/>
            </p:nvSpPr>
            <p:spPr bwMode="hidden">
              <a:xfrm>
                <a:off x="0" y="124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Line 27"/>
              <p:cNvSpPr>
                <a:spLocks noChangeShapeType="1"/>
              </p:cNvSpPr>
              <p:nvPr/>
            </p:nvSpPr>
            <p:spPr bwMode="hidden">
              <a:xfrm>
                <a:off x="0" y="1536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" name="Line 28"/>
              <p:cNvSpPr>
                <a:spLocks noChangeShapeType="1"/>
              </p:cNvSpPr>
              <p:nvPr/>
            </p:nvSpPr>
            <p:spPr bwMode="hidden">
              <a:xfrm>
                <a:off x="0" y="182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" name="Line 29"/>
              <p:cNvSpPr>
                <a:spLocks noChangeShapeType="1"/>
              </p:cNvSpPr>
              <p:nvPr/>
            </p:nvSpPr>
            <p:spPr bwMode="hidden">
              <a:xfrm>
                <a:off x="0" y="211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Line 30"/>
              <p:cNvSpPr>
                <a:spLocks noChangeShapeType="1"/>
              </p:cNvSpPr>
              <p:nvPr/>
            </p:nvSpPr>
            <p:spPr bwMode="hidden">
              <a:xfrm>
                <a:off x="0" y="240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" name="Line 31"/>
              <p:cNvSpPr>
                <a:spLocks noChangeShapeType="1"/>
              </p:cNvSpPr>
              <p:nvPr/>
            </p:nvSpPr>
            <p:spPr bwMode="hidden">
              <a:xfrm>
                <a:off x="0" y="268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4" name="Line 32"/>
              <p:cNvSpPr>
                <a:spLocks noChangeShapeType="1"/>
              </p:cNvSpPr>
              <p:nvPr/>
            </p:nvSpPr>
            <p:spPr bwMode="hidden">
              <a:xfrm>
                <a:off x="0" y="2976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Line 33"/>
              <p:cNvSpPr>
                <a:spLocks noChangeShapeType="1"/>
              </p:cNvSpPr>
              <p:nvPr/>
            </p:nvSpPr>
            <p:spPr bwMode="hidden">
              <a:xfrm>
                <a:off x="0" y="326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" name="Line 34"/>
              <p:cNvSpPr>
                <a:spLocks noChangeShapeType="1"/>
              </p:cNvSpPr>
              <p:nvPr/>
            </p:nvSpPr>
            <p:spPr bwMode="hidden">
              <a:xfrm>
                <a:off x="0" y="355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" name="Line 35"/>
              <p:cNvSpPr>
                <a:spLocks noChangeShapeType="1"/>
              </p:cNvSpPr>
              <p:nvPr/>
            </p:nvSpPr>
            <p:spPr bwMode="hidden">
              <a:xfrm>
                <a:off x="0" y="384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Line 36"/>
              <p:cNvSpPr>
                <a:spLocks noChangeShapeType="1"/>
              </p:cNvSpPr>
              <p:nvPr/>
            </p:nvSpPr>
            <p:spPr bwMode="hidden">
              <a:xfrm>
                <a:off x="0" y="412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0" y="1676400"/>
            <a:ext cx="9144000" cy="1524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40" name="Freeform 38"/>
          <p:cNvSpPr>
            <a:spLocks/>
          </p:cNvSpPr>
          <p:nvPr/>
        </p:nvSpPr>
        <p:spPr bwMode="hidden">
          <a:xfrm rot="5400000">
            <a:off x="3788569" y="-1245394"/>
            <a:ext cx="1595438" cy="759142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40" y="2"/>
              </a:cxn>
              <a:cxn ang="0">
                <a:pos x="288" y="50"/>
              </a:cxn>
              <a:cxn ang="0">
                <a:pos x="288" y="1202"/>
              </a:cxn>
              <a:cxn ang="0">
                <a:pos x="240" y="1250"/>
              </a:cxn>
              <a:cxn ang="0">
                <a:pos x="0" y="1250"/>
              </a:cxn>
              <a:cxn ang="0">
                <a:pos x="0" y="2"/>
              </a:cxn>
            </a:cxnLst>
            <a:rect l="0" t="0" r="r" b="b"/>
            <a:pathLst>
              <a:path w="290" h="1250">
                <a:moveTo>
                  <a:pt x="0" y="2"/>
                </a:moveTo>
                <a:cubicBezTo>
                  <a:pt x="0" y="2"/>
                  <a:pt x="120" y="2"/>
                  <a:pt x="240" y="2"/>
                </a:cubicBezTo>
                <a:cubicBezTo>
                  <a:pt x="262" y="0"/>
                  <a:pt x="290" y="12"/>
                  <a:pt x="288" y="50"/>
                </a:cubicBezTo>
                <a:cubicBezTo>
                  <a:pt x="288" y="626"/>
                  <a:pt x="288" y="1202"/>
                  <a:pt x="288" y="1202"/>
                </a:cubicBezTo>
                <a:cubicBezTo>
                  <a:pt x="288" y="1232"/>
                  <a:pt x="274" y="1250"/>
                  <a:pt x="240" y="1250"/>
                </a:cubicBezTo>
                <a:cubicBezTo>
                  <a:pt x="120" y="1250"/>
                  <a:pt x="0" y="1250"/>
                  <a:pt x="0" y="1250"/>
                </a:cubicBezTo>
                <a:lnTo>
                  <a:pt x="0" y="2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41" name="Picture 39" descr="techstri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9144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Rectangle 40" descr="Dark vertical"/>
          <p:cNvSpPr>
            <a:spLocks noChangeArrowheads="1"/>
          </p:cNvSpPr>
          <p:nvPr/>
        </p:nvSpPr>
        <p:spPr bwMode="auto">
          <a:xfrm>
            <a:off x="-3175" y="1752600"/>
            <a:ext cx="9147175" cy="74613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4137" name="Rectangle 41"/>
          <p:cNvSpPr>
            <a:spLocks noGrp="1" noChangeArrowheads="1"/>
          </p:cNvSpPr>
          <p:nvPr>
            <p:ph type="ctrTitle"/>
          </p:nvPr>
        </p:nvSpPr>
        <p:spPr>
          <a:xfrm>
            <a:off x="685800" y="2057400"/>
            <a:ext cx="7772400" cy="1143000"/>
          </a:xfrm>
          <a:effectLst/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138" name="Rectangle 4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94A6FC3-1833-4622-844E-AD0B420BE13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22BD7A-6F0E-4750-881F-E08B48C6D3B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357BE2-D41E-4CDD-B69B-A3FB318202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33F04-C52B-4FC4-BD87-47158EBDC2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14898-2868-4F54-9DC3-692C921FAC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08B52-3E39-46D2-91AC-EC53D5B543E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87A2C-01C0-408B-B954-B8B0E6E12FC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C1EB8F-E90B-413B-8124-6B88D589D9F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89D5B3-130F-4A05-8B60-AF291E364D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7B405-F4C8-49B6-A71C-365617CBAD8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CE6AE-3D85-47D5-B58C-6EA5E9DDC9D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6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3076" name="Line 4"/>
              <p:cNvSpPr>
                <a:spLocks noChangeShapeType="1"/>
              </p:cNvSpPr>
              <p:nvPr/>
            </p:nvSpPr>
            <p:spPr bwMode="hidden">
              <a:xfrm>
                <a:off x="28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7" name="Line 5"/>
              <p:cNvSpPr>
                <a:spLocks noChangeShapeType="1"/>
              </p:cNvSpPr>
              <p:nvPr/>
            </p:nvSpPr>
            <p:spPr bwMode="hidden">
              <a:xfrm>
                <a:off x="57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8" name="Line 6"/>
              <p:cNvSpPr>
                <a:spLocks noChangeShapeType="1"/>
              </p:cNvSpPr>
              <p:nvPr/>
            </p:nvSpPr>
            <p:spPr bwMode="hidden">
              <a:xfrm>
                <a:off x="86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9" name="Line 7"/>
              <p:cNvSpPr>
                <a:spLocks noChangeShapeType="1"/>
              </p:cNvSpPr>
              <p:nvPr/>
            </p:nvSpPr>
            <p:spPr bwMode="hidden">
              <a:xfrm>
                <a:off x="115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0" name="Line 8"/>
              <p:cNvSpPr>
                <a:spLocks noChangeShapeType="1"/>
              </p:cNvSpPr>
              <p:nvPr/>
            </p:nvSpPr>
            <p:spPr bwMode="hidden">
              <a:xfrm>
                <a:off x="144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1" name="Line 9"/>
              <p:cNvSpPr>
                <a:spLocks noChangeShapeType="1"/>
              </p:cNvSpPr>
              <p:nvPr/>
            </p:nvSpPr>
            <p:spPr bwMode="hidden">
              <a:xfrm>
                <a:off x="172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2" name="Line 10"/>
              <p:cNvSpPr>
                <a:spLocks noChangeShapeType="1"/>
              </p:cNvSpPr>
              <p:nvPr/>
            </p:nvSpPr>
            <p:spPr bwMode="hidden">
              <a:xfrm>
                <a:off x="201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3" name="Line 11"/>
              <p:cNvSpPr>
                <a:spLocks noChangeShapeType="1"/>
              </p:cNvSpPr>
              <p:nvPr/>
            </p:nvSpPr>
            <p:spPr bwMode="hidden">
              <a:xfrm>
                <a:off x="230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4" name="Line 12"/>
              <p:cNvSpPr>
                <a:spLocks noChangeShapeType="1"/>
              </p:cNvSpPr>
              <p:nvPr/>
            </p:nvSpPr>
            <p:spPr bwMode="hidden">
              <a:xfrm>
                <a:off x="259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5" name="Line 13"/>
              <p:cNvSpPr>
                <a:spLocks noChangeShapeType="1"/>
              </p:cNvSpPr>
              <p:nvPr/>
            </p:nvSpPr>
            <p:spPr bwMode="hidden">
              <a:xfrm>
                <a:off x="288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6" name="Line 14"/>
              <p:cNvSpPr>
                <a:spLocks noChangeShapeType="1"/>
              </p:cNvSpPr>
              <p:nvPr/>
            </p:nvSpPr>
            <p:spPr bwMode="hidden">
              <a:xfrm>
                <a:off x="316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7" name="Line 15"/>
              <p:cNvSpPr>
                <a:spLocks noChangeShapeType="1"/>
              </p:cNvSpPr>
              <p:nvPr/>
            </p:nvSpPr>
            <p:spPr bwMode="hidden">
              <a:xfrm>
                <a:off x="345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8" name="Line 16"/>
              <p:cNvSpPr>
                <a:spLocks noChangeShapeType="1"/>
              </p:cNvSpPr>
              <p:nvPr/>
            </p:nvSpPr>
            <p:spPr bwMode="hidden">
              <a:xfrm>
                <a:off x="374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9" name="Line 17"/>
              <p:cNvSpPr>
                <a:spLocks noChangeShapeType="1"/>
              </p:cNvSpPr>
              <p:nvPr/>
            </p:nvSpPr>
            <p:spPr bwMode="hidden">
              <a:xfrm>
                <a:off x="403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0" name="Line 18"/>
              <p:cNvSpPr>
                <a:spLocks noChangeShapeType="1"/>
              </p:cNvSpPr>
              <p:nvPr/>
            </p:nvSpPr>
            <p:spPr bwMode="hidden">
              <a:xfrm>
                <a:off x="432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1" name="Line 19"/>
              <p:cNvSpPr>
                <a:spLocks noChangeShapeType="1"/>
              </p:cNvSpPr>
              <p:nvPr/>
            </p:nvSpPr>
            <p:spPr bwMode="hidden">
              <a:xfrm>
                <a:off x="460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2" name="Line 20"/>
              <p:cNvSpPr>
                <a:spLocks noChangeShapeType="1"/>
              </p:cNvSpPr>
              <p:nvPr/>
            </p:nvSpPr>
            <p:spPr bwMode="hidden">
              <a:xfrm>
                <a:off x="489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3" name="Line 21"/>
              <p:cNvSpPr>
                <a:spLocks noChangeShapeType="1"/>
              </p:cNvSpPr>
              <p:nvPr/>
            </p:nvSpPr>
            <p:spPr bwMode="hidden">
              <a:xfrm>
                <a:off x="518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4" name="Line 22"/>
              <p:cNvSpPr>
                <a:spLocks noChangeShapeType="1"/>
              </p:cNvSpPr>
              <p:nvPr/>
            </p:nvSpPr>
            <p:spPr bwMode="hidden">
              <a:xfrm>
                <a:off x="547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063" name="Group 23"/>
              <p:cNvGrpSpPr>
                <a:grpSpLocks/>
              </p:cNvGrpSpPr>
              <p:nvPr/>
            </p:nvGrpSpPr>
            <p:grpSpPr bwMode="auto">
              <a:xfrm>
                <a:off x="0" y="336"/>
                <a:ext cx="5760" cy="3744"/>
                <a:chOff x="0" y="384"/>
                <a:chExt cx="5760" cy="3744"/>
              </a:xfrm>
            </p:grpSpPr>
            <p:sp>
              <p:nvSpPr>
                <p:cNvPr id="3096" name="Line 24"/>
                <p:cNvSpPr>
                  <a:spLocks noChangeShapeType="1"/>
                </p:cNvSpPr>
                <p:nvPr/>
              </p:nvSpPr>
              <p:spPr bwMode="hidden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7" name="Line 25"/>
                <p:cNvSpPr>
                  <a:spLocks noChangeShapeType="1"/>
                </p:cNvSpPr>
                <p:nvPr/>
              </p:nvSpPr>
              <p:spPr bwMode="hidden">
                <a:xfrm>
                  <a:off x="0" y="67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8" name="Line 26"/>
                <p:cNvSpPr>
                  <a:spLocks noChangeShapeType="1"/>
                </p:cNvSpPr>
                <p:nvPr/>
              </p:nvSpPr>
              <p:spPr bwMode="hidden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9" name="Line 27"/>
                <p:cNvSpPr>
                  <a:spLocks noChangeShapeType="1"/>
                </p:cNvSpPr>
                <p:nvPr/>
              </p:nvSpPr>
              <p:spPr bwMode="hidden">
                <a:xfrm>
                  <a:off x="0" y="124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0" name="Line 28"/>
                <p:cNvSpPr>
                  <a:spLocks noChangeShapeType="1"/>
                </p:cNvSpPr>
                <p:nvPr/>
              </p:nvSpPr>
              <p:spPr bwMode="hidden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1" name="Line 29"/>
                <p:cNvSpPr>
                  <a:spLocks noChangeShapeType="1"/>
                </p:cNvSpPr>
                <p:nvPr/>
              </p:nvSpPr>
              <p:spPr bwMode="hidden">
                <a:xfrm>
                  <a:off x="0" y="182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2" name="Line 30"/>
                <p:cNvSpPr>
                  <a:spLocks noChangeShapeType="1"/>
                </p:cNvSpPr>
                <p:nvPr/>
              </p:nvSpPr>
              <p:spPr bwMode="hidden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3" name="Line 31"/>
                <p:cNvSpPr>
                  <a:spLocks noChangeShapeType="1"/>
                </p:cNvSpPr>
                <p:nvPr/>
              </p:nvSpPr>
              <p:spPr bwMode="hidden">
                <a:xfrm>
                  <a:off x="0" y="240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4" name="Line 32"/>
                <p:cNvSpPr>
                  <a:spLocks noChangeShapeType="1"/>
                </p:cNvSpPr>
                <p:nvPr/>
              </p:nvSpPr>
              <p:spPr bwMode="hidden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5" name="Line 33"/>
                <p:cNvSpPr>
                  <a:spLocks noChangeShapeType="1"/>
                </p:cNvSpPr>
                <p:nvPr/>
              </p:nvSpPr>
              <p:spPr bwMode="hidden">
                <a:xfrm>
                  <a:off x="0" y="2976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6" name="Line 34"/>
                <p:cNvSpPr>
                  <a:spLocks noChangeShapeType="1"/>
                </p:cNvSpPr>
                <p:nvPr/>
              </p:nvSpPr>
              <p:spPr bwMode="hidden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7" name="Line 35"/>
                <p:cNvSpPr>
                  <a:spLocks noChangeShapeType="1"/>
                </p:cNvSpPr>
                <p:nvPr/>
              </p:nvSpPr>
              <p:spPr bwMode="hidden">
                <a:xfrm>
                  <a:off x="0" y="355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8" name="Line 36"/>
                <p:cNvSpPr>
                  <a:spLocks noChangeShapeType="1"/>
                </p:cNvSpPr>
                <p:nvPr/>
              </p:nvSpPr>
              <p:spPr bwMode="hidden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9" name="Line 37"/>
                <p:cNvSpPr>
                  <a:spLocks noChangeShapeType="1"/>
                </p:cNvSpPr>
                <p:nvPr/>
              </p:nvSpPr>
              <p:spPr bwMode="hidden">
                <a:xfrm>
                  <a:off x="0" y="412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grpSp>
          <p:nvGrpSpPr>
            <p:cNvPr id="1037" name="Group 38"/>
            <p:cNvGrpSpPr>
              <a:grpSpLocks/>
            </p:cNvGrpSpPr>
            <p:nvPr userDrawn="1"/>
          </p:nvGrpSpPr>
          <p:grpSpPr bwMode="auto">
            <a:xfrm>
              <a:off x="384" y="3936"/>
              <a:ext cx="4992" cy="384"/>
              <a:chOff x="384" y="3936"/>
              <a:chExt cx="4992" cy="384"/>
            </a:xfrm>
          </p:grpSpPr>
          <p:sp>
            <p:nvSpPr>
              <p:cNvPr id="3111" name="Freeform 39"/>
              <p:cNvSpPr>
                <a:spLocks/>
              </p:cNvSpPr>
              <p:nvPr/>
            </p:nvSpPr>
            <p:spPr bwMode="hidden">
              <a:xfrm rot="16200000" flipV="1">
                <a:off x="4566" y="3496"/>
                <a:ext cx="370" cy="125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2" name="Rectangle 40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4729" y="3680"/>
                <a:ext cx="32" cy="1248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3" name="Freeform 41"/>
              <p:cNvSpPr>
                <a:spLocks/>
              </p:cNvSpPr>
              <p:nvPr/>
            </p:nvSpPr>
            <p:spPr bwMode="hidden">
              <a:xfrm rot="16200000" flipV="1">
                <a:off x="829" y="3496"/>
                <a:ext cx="370" cy="125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4" name="Rectangle 42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992" y="3680"/>
                <a:ext cx="32" cy="1248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5" name="Freeform 43"/>
              <p:cNvSpPr>
                <a:spLocks/>
              </p:cNvSpPr>
              <p:nvPr/>
            </p:nvSpPr>
            <p:spPr bwMode="hidden">
              <a:xfrm rot="16200000" flipV="1">
                <a:off x="2699" y="3215"/>
                <a:ext cx="370" cy="1817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6" name="Rectangle 44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2859" y="3397"/>
                <a:ext cx="32" cy="1814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grpSp>
        <p:nvGrpSpPr>
          <p:cNvPr id="1027" name="Group 45"/>
          <p:cNvGrpSpPr>
            <a:grpSpLocks/>
          </p:cNvGrpSpPr>
          <p:nvPr/>
        </p:nvGrpSpPr>
        <p:grpSpPr bwMode="auto">
          <a:xfrm>
            <a:off x="0" y="0"/>
            <a:ext cx="9144000" cy="236538"/>
            <a:chOff x="0" y="0"/>
            <a:chExt cx="5760" cy="149"/>
          </a:xfrm>
        </p:grpSpPr>
        <p:pic>
          <p:nvPicPr>
            <p:cNvPr id="1033" name="Picture 46" descr="techstrip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0"/>
              <a:ext cx="576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19" name="Rectangle 47" descr="Dark vertical"/>
            <p:cNvSpPr>
              <a:spLocks noChangeArrowheads="1"/>
            </p:cNvSpPr>
            <p:nvPr/>
          </p:nvSpPr>
          <p:spPr bwMode="auto">
            <a:xfrm>
              <a:off x="0" y="92"/>
              <a:ext cx="5760" cy="30"/>
            </a:xfrm>
            <a:prstGeom prst="rect">
              <a:avLst/>
            </a:prstGeom>
            <a:pattFill prst="dkVert">
              <a:fgClr>
                <a:schemeClr val="accent1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20" name="Rectangle 48"/>
            <p:cNvSpPr>
              <a:spLocks noChangeArrowheads="1"/>
            </p:cNvSpPr>
            <p:nvPr/>
          </p:nvSpPr>
          <p:spPr bwMode="auto">
            <a:xfrm>
              <a:off x="0" y="119"/>
              <a:ext cx="5760" cy="3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121" name="Rectangle 4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9" name="Rectangle 5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123" name="Rectangle 5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833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124" name="Rectangle 5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8332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125" name="Rectangle 5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833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fld id="{3C399F14-E503-49AA-9AE7-6CAD055F8B5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checker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9pPr>
    </p:titleStyle>
    <p:bodyStyle>
      <a:lvl1pPr marL="231775" indent="-23177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t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1730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t"/>
        <a:defRPr sz="2800">
          <a:solidFill>
            <a:schemeClr val="tx1"/>
          </a:solidFill>
          <a:latin typeface="+mn-lt"/>
        </a:defRPr>
      </a:lvl2pPr>
      <a:lvl3pPr marL="1081088" indent="-166688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t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&gt;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733247" y="274351"/>
            <a:ext cx="149970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FF00"/>
                </a:solidFill>
              </a:rPr>
              <a:t>Time </a:t>
            </a:r>
            <a:r>
              <a:rPr lang="en-GB" sz="3200" b="1" dirty="0">
                <a:solidFill>
                  <a:srgbClr val="FFFF00"/>
                </a:solidFill>
              </a:rPr>
              <a:t>1</a:t>
            </a:r>
            <a:r>
              <a:rPr lang="en-GB" sz="3200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3241129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solidFill>
                <a:srgbClr val="FFFF00"/>
              </a:solidFill>
            </a:endParaRPr>
          </a:p>
        </p:txBody>
      </p:sp>
      <p:sp>
        <p:nvSpPr>
          <p:cNvPr id="4" name="Rectangle 38"/>
          <p:cNvSpPr>
            <a:spLocks noChangeArrowheads="1"/>
          </p:cNvSpPr>
          <p:nvPr/>
        </p:nvSpPr>
        <p:spPr bwMode="auto">
          <a:xfrm>
            <a:off x="0" y="3241129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solidFill>
                <a:srgbClr val="FFFF00"/>
              </a:solidFill>
            </a:endParaRPr>
          </a:p>
        </p:txBody>
      </p:sp>
      <p:pic>
        <p:nvPicPr>
          <p:cNvPr id="5" name="Picture 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1583" y="980728"/>
            <a:ext cx="1354113" cy="1421819"/>
          </a:xfrm>
          <a:prstGeom prst="rect">
            <a:avLst/>
          </a:prstGeom>
          <a:noFill/>
        </p:spPr>
      </p:pic>
      <p:sp>
        <p:nvSpPr>
          <p:cNvPr id="6" name="Rectangle 62"/>
          <p:cNvSpPr>
            <a:spLocks noChangeArrowheads="1"/>
          </p:cNvSpPr>
          <p:nvPr/>
        </p:nvSpPr>
        <p:spPr bwMode="auto">
          <a:xfrm>
            <a:off x="0" y="3641179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solidFill>
                <a:srgbClr val="FFFF00"/>
              </a:solidFill>
            </a:endParaRPr>
          </a:p>
        </p:txBody>
      </p:sp>
      <p:sp>
        <p:nvSpPr>
          <p:cNvPr id="7" name="Rectangle 78"/>
          <p:cNvSpPr>
            <a:spLocks noChangeArrowheads="1"/>
          </p:cNvSpPr>
          <p:nvPr/>
        </p:nvSpPr>
        <p:spPr bwMode="auto">
          <a:xfrm>
            <a:off x="0" y="3445917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GB">
              <a:solidFill>
                <a:srgbClr val="FFFF00"/>
              </a:solidFill>
            </a:endParaRPr>
          </a:p>
        </p:txBody>
      </p:sp>
      <p:sp>
        <p:nvSpPr>
          <p:cNvPr id="8" name="Rectangle 80"/>
          <p:cNvSpPr>
            <a:spLocks noChangeArrowheads="1"/>
          </p:cNvSpPr>
          <p:nvPr/>
        </p:nvSpPr>
        <p:spPr bwMode="auto">
          <a:xfrm>
            <a:off x="0" y="3445917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GB">
              <a:solidFill>
                <a:srgbClr val="FFFF00"/>
              </a:solidFill>
            </a:endParaRPr>
          </a:p>
        </p:txBody>
      </p:sp>
      <p:sp>
        <p:nvSpPr>
          <p:cNvPr id="9" name="Rectangle 83"/>
          <p:cNvSpPr>
            <a:spLocks noChangeArrowheads="1"/>
          </p:cNvSpPr>
          <p:nvPr/>
        </p:nvSpPr>
        <p:spPr bwMode="auto">
          <a:xfrm>
            <a:off x="0" y="3445917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GB">
              <a:solidFill>
                <a:srgbClr val="FFFF00"/>
              </a:solidFill>
            </a:endParaRPr>
          </a:p>
        </p:txBody>
      </p:sp>
      <p:sp>
        <p:nvSpPr>
          <p:cNvPr id="10" name="Rectangle 85"/>
          <p:cNvSpPr>
            <a:spLocks noChangeArrowheads="1"/>
          </p:cNvSpPr>
          <p:nvPr/>
        </p:nvSpPr>
        <p:spPr bwMode="auto">
          <a:xfrm>
            <a:off x="0" y="3445917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GB">
              <a:solidFill>
                <a:srgbClr val="FFFF00"/>
              </a:solidFill>
            </a:endParaRPr>
          </a:p>
        </p:txBody>
      </p:sp>
      <p:sp>
        <p:nvSpPr>
          <p:cNvPr id="11" name="AutoShape 145"/>
          <p:cNvSpPr>
            <a:spLocks noChangeArrowheads="1"/>
          </p:cNvSpPr>
          <p:nvPr/>
        </p:nvSpPr>
        <p:spPr bwMode="auto">
          <a:xfrm>
            <a:off x="2443708" y="1339850"/>
            <a:ext cx="4000500" cy="800100"/>
          </a:xfrm>
          <a:prstGeom prst="wedgeRectCallout">
            <a:avLst>
              <a:gd name="adj1" fmla="val -67977"/>
              <a:gd name="adj2" fmla="val -7144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>
                <a:latin typeface="Comic Sans MS" pitchFamily="66" charset="0"/>
              </a:rPr>
              <a:t>A useful way of working out time problems is by using a time line.</a:t>
            </a:r>
            <a:endParaRPr lang="en-GB" sz="1800" dirty="0"/>
          </a:p>
        </p:txBody>
      </p:sp>
      <p:sp>
        <p:nvSpPr>
          <p:cNvPr id="12" name="Rectangle 146"/>
          <p:cNvSpPr>
            <a:spLocks noChangeArrowheads="1"/>
          </p:cNvSpPr>
          <p:nvPr/>
        </p:nvSpPr>
        <p:spPr bwMode="auto">
          <a:xfrm>
            <a:off x="448816" y="2787510"/>
            <a:ext cx="801161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Time </a:t>
            </a:r>
            <a:r>
              <a:rPr lang="en-GB" b="1" dirty="0" smtClean="0">
                <a:solidFill>
                  <a:srgbClr val="FFFF00"/>
                </a:solidFill>
              </a:rPr>
              <a:t>Line	</a:t>
            </a:r>
            <a:r>
              <a:rPr lang="en-GB" sz="1800" dirty="0" smtClean="0">
                <a:solidFill>
                  <a:srgbClr val="FFFF00"/>
                </a:solidFill>
              </a:rPr>
              <a:t>A </a:t>
            </a:r>
            <a:r>
              <a:rPr lang="en-GB" sz="1800" dirty="0">
                <a:solidFill>
                  <a:srgbClr val="FFFF00"/>
                </a:solidFill>
              </a:rPr>
              <a:t>programme starts at 5:35 pm and finished at 7:25 pm.  </a:t>
            </a:r>
            <a:endParaRPr lang="en-GB" sz="1800" dirty="0" smtClean="0">
              <a:solidFill>
                <a:srgbClr val="FFFF00"/>
              </a:solidFill>
            </a:endParaRPr>
          </a:p>
          <a:p>
            <a:r>
              <a:rPr lang="en-GB" sz="1800" dirty="0" smtClean="0">
                <a:solidFill>
                  <a:srgbClr val="FFFF00"/>
                </a:solidFill>
              </a:rPr>
              <a:t>		How </a:t>
            </a:r>
            <a:r>
              <a:rPr lang="en-GB" sz="1800" dirty="0">
                <a:solidFill>
                  <a:srgbClr val="FFFF00"/>
                </a:solidFill>
              </a:rPr>
              <a:t>long did it last? </a:t>
            </a:r>
          </a:p>
        </p:txBody>
      </p:sp>
      <p:sp>
        <p:nvSpPr>
          <p:cNvPr id="13" name="Rectangle 147"/>
          <p:cNvSpPr>
            <a:spLocks noChangeArrowheads="1"/>
          </p:cNvSpPr>
          <p:nvPr/>
        </p:nvSpPr>
        <p:spPr bwMode="auto">
          <a:xfrm>
            <a:off x="0" y="3641179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>
              <a:solidFill>
                <a:srgbClr val="FFFF00"/>
              </a:solidFill>
            </a:endParaRPr>
          </a:p>
        </p:txBody>
      </p:sp>
      <p:grpSp>
        <p:nvGrpSpPr>
          <p:cNvPr id="14" name="Group 172"/>
          <p:cNvGrpSpPr>
            <a:grpSpLocks/>
          </p:cNvGrpSpPr>
          <p:nvPr/>
        </p:nvGrpSpPr>
        <p:grpSpPr bwMode="auto">
          <a:xfrm>
            <a:off x="971600" y="3861048"/>
            <a:ext cx="7304089" cy="1249363"/>
            <a:chOff x="1395" y="2524"/>
            <a:chExt cx="4601" cy="787"/>
          </a:xfrm>
        </p:grpSpPr>
        <p:sp>
          <p:nvSpPr>
            <p:cNvPr id="15" name="Line 149"/>
            <p:cNvSpPr>
              <a:spLocks noChangeShapeType="1"/>
            </p:cNvSpPr>
            <p:nvPr/>
          </p:nvSpPr>
          <p:spPr bwMode="auto">
            <a:xfrm>
              <a:off x="1395" y="3005"/>
              <a:ext cx="3553" cy="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solidFill>
                  <a:srgbClr val="FFFF00"/>
                </a:solidFill>
              </a:endParaRPr>
            </a:p>
          </p:txBody>
        </p:sp>
        <p:grpSp>
          <p:nvGrpSpPr>
            <p:cNvPr id="16" name="Group 154"/>
            <p:cNvGrpSpPr>
              <a:grpSpLocks/>
            </p:cNvGrpSpPr>
            <p:nvPr/>
          </p:nvGrpSpPr>
          <p:grpSpPr bwMode="auto">
            <a:xfrm>
              <a:off x="1832" y="2755"/>
              <a:ext cx="736" cy="257"/>
              <a:chOff x="1832" y="2755"/>
              <a:chExt cx="736" cy="257"/>
            </a:xfrm>
          </p:grpSpPr>
          <p:sp>
            <p:nvSpPr>
              <p:cNvPr id="34" name="Line 150"/>
              <p:cNvSpPr>
                <a:spLocks noChangeShapeType="1"/>
              </p:cNvSpPr>
              <p:nvPr/>
            </p:nvSpPr>
            <p:spPr bwMode="auto">
              <a:xfrm flipV="1">
                <a:off x="1839" y="2762"/>
                <a:ext cx="0" cy="2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>
                  <a:solidFill>
                    <a:srgbClr val="FFFF00"/>
                  </a:solidFill>
                </a:endParaRPr>
              </a:p>
            </p:txBody>
          </p:sp>
          <p:sp>
            <p:nvSpPr>
              <p:cNvPr id="35" name="Line 153"/>
              <p:cNvSpPr>
                <a:spLocks noChangeShapeType="1"/>
              </p:cNvSpPr>
              <p:nvPr/>
            </p:nvSpPr>
            <p:spPr bwMode="auto">
              <a:xfrm>
                <a:off x="1832" y="2755"/>
                <a:ext cx="7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17" name="Line 155"/>
            <p:cNvSpPr>
              <a:spLocks noChangeShapeType="1"/>
            </p:cNvSpPr>
            <p:nvPr/>
          </p:nvSpPr>
          <p:spPr bwMode="auto">
            <a:xfrm flipV="1">
              <a:off x="1839" y="2762"/>
              <a:ext cx="0" cy="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solidFill>
                  <a:srgbClr val="FFFF00"/>
                </a:solidFill>
              </a:endParaRPr>
            </a:p>
          </p:txBody>
        </p:sp>
        <p:grpSp>
          <p:nvGrpSpPr>
            <p:cNvPr id="18" name="Group 156"/>
            <p:cNvGrpSpPr>
              <a:grpSpLocks/>
            </p:cNvGrpSpPr>
            <p:nvPr/>
          </p:nvGrpSpPr>
          <p:grpSpPr bwMode="auto">
            <a:xfrm>
              <a:off x="2871" y="2752"/>
              <a:ext cx="736" cy="257"/>
              <a:chOff x="1832" y="2755"/>
              <a:chExt cx="736" cy="257"/>
            </a:xfrm>
          </p:grpSpPr>
          <p:sp>
            <p:nvSpPr>
              <p:cNvPr id="32" name="Line 157"/>
              <p:cNvSpPr>
                <a:spLocks noChangeShapeType="1"/>
              </p:cNvSpPr>
              <p:nvPr/>
            </p:nvSpPr>
            <p:spPr bwMode="auto">
              <a:xfrm flipV="1">
                <a:off x="1839" y="2762"/>
                <a:ext cx="0" cy="2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>
                  <a:solidFill>
                    <a:srgbClr val="FFFF00"/>
                  </a:solidFill>
                </a:endParaRPr>
              </a:p>
            </p:txBody>
          </p:sp>
          <p:sp>
            <p:nvSpPr>
              <p:cNvPr id="33" name="Line 158"/>
              <p:cNvSpPr>
                <a:spLocks noChangeShapeType="1"/>
              </p:cNvSpPr>
              <p:nvPr/>
            </p:nvSpPr>
            <p:spPr bwMode="auto">
              <a:xfrm>
                <a:off x="1832" y="2755"/>
                <a:ext cx="7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19" name="Line 159"/>
            <p:cNvSpPr>
              <a:spLocks noChangeShapeType="1"/>
            </p:cNvSpPr>
            <p:nvPr/>
          </p:nvSpPr>
          <p:spPr bwMode="auto">
            <a:xfrm flipV="1">
              <a:off x="2878" y="2759"/>
              <a:ext cx="0" cy="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solidFill>
                  <a:srgbClr val="FFFF00"/>
                </a:solidFill>
              </a:endParaRPr>
            </a:p>
          </p:txBody>
        </p:sp>
        <p:grpSp>
          <p:nvGrpSpPr>
            <p:cNvPr id="20" name="Group 160"/>
            <p:cNvGrpSpPr>
              <a:grpSpLocks/>
            </p:cNvGrpSpPr>
            <p:nvPr/>
          </p:nvGrpSpPr>
          <p:grpSpPr bwMode="auto">
            <a:xfrm>
              <a:off x="3932" y="2744"/>
              <a:ext cx="736" cy="257"/>
              <a:chOff x="1832" y="2755"/>
              <a:chExt cx="736" cy="257"/>
            </a:xfrm>
          </p:grpSpPr>
          <p:sp>
            <p:nvSpPr>
              <p:cNvPr id="30" name="Line 161"/>
              <p:cNvSpPr>
                <a:spLocks noChangeShapeType="1"/>
              </p:cNvSpPr>
              <p:nvPr/>
            </p:nvSpPr>
            <p:spPr bwMode="auto">
              <a:xfrm flipV="1">
                <a:off x="1839" y="2762"/>
                <a:ext cx="0" cy="2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>
                  <a:solidFill>
                    <a:srgbClr val="FFFF00"/>
                  </a:solidFill>
                </a:endParaRPr>
              </a:p>
            </p:txBody>
          </p:sp>
          <p:sp>
            <p:nvSpPr>
              <p:cNvPr id="31" name="Line 162"/>
              <p:cNvSpPr>
                <a:spLocks noChangeShapeType="1"/>
              </p:cNvSpPr>
              <p:nvPr/>
            </p:nvSpPr>
            <p:spPr bwMode="auto">
              <a:xfrm>
                <a:off x="1832" y="2755"/>
                <a:ext cx="7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GB">
                  <a:solidFill>
                    <a:srgbClr val="FFFF00"/>
                  </a:solidFill>
                </a:endParaRPr>
              </a:p>
            </p:txBody>
          </p:sp>
        </p:grpSp>
        <p:sp>
          <p:nvSpPr>
            <p:cNvPr id="21" name="Line 163"/>
            <p:cNvSpPr>
              <a:spLocks noChangeShapeType="1"/>
            </p:cNvSpPr>
            <p:nvPr/>
          </p:nvSpPr>
          <p:spPr bwMode="auto">
            <a:xfrm flipV="1">
              <a:off x="3939" y="2731"/>
              <a:ext cx="0" cy="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GB">
                <a:solidFill>
                  <a:srgbClr val="FFFF00"/>
                </a:solidFill>
              </a:endParaRPr>
            </a:p>
          </p:txBody>
        </p:sp>
        <p:sp>
          <p:nvSpPr>
            <p:cNvPr id="22" name="Text Box 164"/>
            <p:cNvSpPr txBox="1">
              <a:spLocks noChangeArrowheads="1"/>
            </p:cNvSpPr>
            <p:nvPr/>
          </p:nvSpPr>
          <p:spPr bwMode="auto">
            <a:xfrm>
              <a:off x="1882" y="2524"/>
              <a:ext cx="576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GB" sz="1800" dirty="0">
                  <a:solidFill>
                    <a:srgbClr val="FFFF00"/>
                  </a:solidFill>
                  <a:latin typeface="Comic Sans MS" pitchFamily="66" charset="0"/>
                </a:rPr>
                <a:t>25</a:t>
              </a:r>
              <a:r>
                <a:rPr lang="en-GB" sz="1200" dirty="0">
                  <a:solidFill>
                    <a:srgbClr val="FFFF00"/>
                  </a:solidFill>
                  <a:latin typeface="Comic Sans MS" pitchFamily="66" charset="0"/>
                </a:rPr>
                <a:t> </a:t>
              </a:r>
              <a:r>
                <a:rPr lang="en-GB" sz="1200" dirty="0" err="1">
                  <a:solidFill>
                    <a:srgbClr val="FFFF00"/>
                  </a:solidFill>
                  <a:latin typeface="Comic Sans MS" pitchFamily="66" charset="0"/>
                </a:rPr>
                <a:t>mins</a:t>
              </a:r>
              <a:endParaRPr lang="en-GB" dirty="0">
                <a:solidFill>
                  <a:srgbClr val="FFFF00"/>
                </a:solidFill>
              </a:endParaRPr>
            </a:p>
          </p:txBody>
        </p:sp>
        <p:sp>
          <p:nvSpPr>
            <p:cNvPr id="23" name="Text Box 165"/>
            <p:cNvSpPr txBox="1">
              <a:spLocks noChangeArrowheads="1"/>
            </p:cNvSpPr>
            <p:nvPr/>
          </p:nvSpPr>
          <p:spPr bwMode="auto">
            <a:xfrm>
              <a:off x="2926" y="2545"/>
              <a:ext cx="689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GB" sz="1800" dirty="0">
                  <a:solidFill>
                    <a:srgbClr val="FFFF00"/>
                  </a:solidFill>
                  <a:latin typeface="Comic Sans MS" pitchFamily="66" charset="0"/>
                </a:rPr>
                <a:t>+ 1 hour</a:t>
              </a:r>
              <a:endParaRPr lang="en-GB" sz="1800" dirty="0">
                <a:solidFill>
                  <a:srgbClr val="FFFF00"/>
                </a:solidFill>
              </a:endParaRPr>
            </a:p>
          </p:txBody>
        </p:sp>
        <p:sp>
          <p:nvSpPr>
            <p:cNvPr id="24" name="Text Box 166"/>
            <p:cNvSpPr txBox="1">
              <a:spLocks noChangeArrowheads="1"/>
            </p:cNvSpPr>
            <p:nvPr/>
          </p:nvSpPr>
          <p:spPr bwMode="auto">
            <a:xfrm>
              <a:off x="3887" y="2545"/>
              <a:ext cx="843" cy="2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GB" sz="1800" dirty="0">
                  <a:solidFill>
                    <a:srgbClr val="FFFF00"/>
                  </a:solidFill>
                  <a:latin typeface="Comic Sans MS" pitchFamily="66" charset="0"/>
                </a:rPr>
                <a:t>+ 25 </a:t>
              </a:r>
              <a:r>
                <a:rPr lang="en-GB" sz="1800" dirty="0" err="1">
                  <a:solidFill>
                    <a:srgbClr val="FFFF00"/>
                  </a:solidFill>
                  <a:latin typeface="Comic Sans MS" pitchFamily="66" charset="0"/>
                </a:rPr>
                <a:t>mins</a:t>
              </a:r>
              <a:endParaRPr lang="en-GB" sz="1800" dirty="0">
                <a:solidFill>
                  <a:srgbClr val="FFFF00"/>
                </a:solidFill>
              </a:endParaRPr>
            </a:p>
          </p:txBody>
        </p:sp>
        <p:sp>
          <p:nvSpPr>
            <p:cNvPr id="25" name="Text Box 167"/>
            <p:cNvSpPr txBox="1">
              <a:spLocks noChangeArrowheads="1"/>
            </p:cNvSpPr>
            <p:nvPr/>
          </p:nvSpPr>
          <p:spPr bwMode="auto">
            <a:xfrm>
              <a:off x="1694" y="3023"/>
              <a:ext cx="5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GB" sz="1800" dirty="0">
                  <a:solidFill>
                    <a:srgbClr val="FFFF00"/>
                  </a:solidFill>
                  <a:latin typeface="Comic Sans MS" pitchFamily="66" charset="0"/>
                </a:rPr>
                <a:t>5:35</a:t>
              </a:r>
              <a:endParaRPr lang="en-GB" sz="1800" dirty="0">
                <a:solidFill>
                  <a:srgbClr val="FFFF00"/>
                </a:solidFill>
              </a:endParaRPr>
            </a:p>
          </p:txBody>
        </p:sp>
        <p:sp>
          <p:nvSpPr>
            <p:cNvPr id="26" name="Rectangle 168"/>
            <p:cNvSpPr>
              <a:spLocks noChangeArrowheads="1"/>
            </p:cNvSpPr>
            <p:nvPr/>
          </p:nvSpPr>
          <p:spPr bwMode="auto">
            <a:xfrm>
              <a:off x="2723" y="3001"/>
              <a:ext cx="426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r>
                <a:rPr lang="en-GB" sz="1800" dirty="0">
                  <a:solidFill>
                    <a:srgbClr val="FFFF00"/>
                  </a:solidFill>
                  <a:latin typeface="Comic Sans MS" pitchFamily="66" charset="0"/>
                </a:rPr>
                <a:t>6:00</a:t>
              </a:r>
            </a:p>
          </p:txBody>
        </p:sp>
        <p:sp>
          <p:nvSpPr>
            <p:cNvPr id="27" name="Text Box 169"/>
            <p:cNvSpPr txBox="1">
              <a:spLocks noChangeArrowheads="1"/>
            </p:cNvSpPr>
            <p:nvPr/>
          </p:nvSpPr>
          <p:spPr bwMode="auto">
            <a:xfrm>
              <a:off x="3781" y="3050"/>
              <a:ext cx="432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GB" sz="1800" dirty="0">
                  <a:solidFill>
                    <a:srgbClr val="FFFF00"/>
                  </a:solidFill>
                  <a:latin typeface="Comic Sans MS" pitchFamily="66" charset="0"/>
                </a:rPr>
                <a:t>7:00</a:t>
              </a:r>
              <a:endParaRPr lang="en-GB" sz="1800" dirty="0">
                <a:solidFill>
                  <a:srgbClr val="FFFF00"/>
                </a:solidFill>
              </a:endParaRPr>
            </a:p>
          </p:txBody>
        </p:sp>
        <p:sp>
          <p:nvSpPr>
            <p:cNvPr id="28" name="Text Box 170"/>
            <p:cNvSpPr txBox="1">
              <a:spLocks noChangeArrowheads="1"/>
            </p:cNvSpPr>
            <p:nvPr/>
          </p:nvSpPr>
          <p:spPr bwMode="auto">
            <a:xfrm>
              <a:off x="4496" y="3023"/>
              <a:ext cx="504" cy="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GB" sz="1800" dirty="0">
                  <a:solidFill>
                    <a:srgbClr val="FFFF00"/>
                  </a:solidFill>
                  <a:latin typeface="Comic Sans MS" pitchFamily="66" charset="0"/>
                </a:rPr>
                <a:t>7:25</a:t>
              </a:r>
              <a:endParaRPr lang="en-GB" sz="1800" dirty="0">
                <a:solidFill>
                  <a:srgbClr val="FFFF00"/>
                </a:solidFill>
              </a:endParaRPr>
            </a:p>
          </p:txBody>
        </p:sp>
        <p:sp>
          <p:nvSpPr>
            <p:cNvPr id="29" name="Text Box 171"/>
            <p:cNvSpPr txBox="1">
              <a:spLocks noChangeArrowheads="1"/>
            </p:cNvSpPr>
            <p:nvPr/>
          </p:nvSpPr>
          <p:spPr bwMode="auto">
            <a:xfrm>
              <a:off x="4845" y="2543"/>
              <a:ext cx="115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GB" sz="1800" dirty="0">
                  <a:solidFill>
                    <a:srgbClr val="FFFF00"/>
                  </a:solidFill>
                  <a:latin typeface="Comic Sans MS" pitchFamily="66" charset="0"/>
                </a:rPr>
                <a:t>=  1 hr 50 </a:t>
              </a:r>
              <a:r>
                <a:rPr lang="en-GB" sz="1800" dirty="0" err="1">
                  <a:solidFill>
                    <a:srgbClr val="FFFF00"/>
                  </a:solidFill>
                  <a:latin typeface="Comic Sans MS" pitchFamily="66" charset="0"/>
                </a:rPr>
                <a:t>mins</a:t>
              </a:r>
              <a:endParaRPr lang="en-GB" sz="1800" dirty="0">
                <a:solidFill>
                  <a:srgbClr val="FFFF00"/>
                </a:solidFill>
              </a:endParaRPr>
            </a:p>
          </p:txBody>
        </p:sp>
      </p:grp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11" grpId="0" build="allAtOnce" animBg="1"/>
      <p:bldP spid="12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6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99355"/>
            <a:ext cx="1368152" cy="1436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466"/>
          <p:cNvSpPr>
            <a:spLocks noChangeArrowheads="1"/>
          </p:cNvSpPr>
          <p:nvPr/>
        </p:nvSpPr>
        <p:spPr bwMode="auto">
          <a:xfrm>
            <a:off x="467544" y="2708920"/>
            <a:ext cx="656179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Time </a:t>
            </a:r>
            <a:r>
              <a:rPr lang="en-GB" b="1" dirty="0" smtClean="0">
                <a:solidFill>
                  <a:srgbClr val="FFFF00"/>
                </a:solidFill>
              </a:rPr>
              <a:t>Facts	</a:t>
            </a:r>
            <a:r>
              <a:rPr lang="en-GB" sz="1800" dirty="0" smtClean="0">
                <a:solidFill>
                  <a:srgbClr val="FFFF00"/>
                </a:solidFill>
              </a:rPr>
              <a:t>In </a:t>
            </a:r>
            <a:r>
              <a:rPr lang="en-GB" sz="1800" dirty="0">
                <a:solidFill>
                  <a:srgbClr val="FFFF00"/>
                </a:solidFill>
              </a:rPr>
              <a:t>1 year, there are: </a:t>
            </a:r>
            <a:r>
              <a:rPr lang="en-GB" sz="1800" dirty="0" smtClean="0">
                <a:solidFill>
                  <a:srgbClr val="FFFF00"/>
                </a:solidFill>
              </a:rPr>
              <a:t>365 </a:t>
            </a:r>
            <a:r>
              <a:rPr lang="en-GB" sz="1800" dirty="0">
                <a:solidFill>
                  <a:srgbClr val="FFFF00"/>
                </a:solidFill>
              </a:rPr>
              <a:t>days (366 in a leap year)</a:t>
            </a:r>
          </a:p>
          <a:p>
            <a:r>
              <a:rPr lang="en-GB" sz="1800" dirty="0">
                <a:solidFill>
                  <a:srgbClr val="FFFF00"/>
                </a:solidFill>
              </a:rPr>
              <a:t>		</a:t>
            </a:r>
            <a:r>
              <a:rPr lang="en-GB" sz="1800" dirty="0" smtClean="0">
                <a:solidFill>
                  <a:srgbClr val="FFFF00"/>
                </a:solidFill>
              </a:rPr>
              <a:t>		52 </a:t>
            </a:r>
            <a:r>
              <a:rPr lang="en-GB" sz="1800" dirty="0">
                <a:solidFill>
                  <a:srgbClr val="FFFF00"/>
                </a:solidFill>
              </a:rPr>
              <a:t>weeks</a:t>
            </a:r>
          </a:p>
          <a:p>
            <a:r>
              <a:rPr lang="en-GB" sz="1800" dirty="0">
                <a:solidFill>
                  <a:srgbClr val="FFFF00"/>
                </a:solidFill>
              </a:rPr>
              <a:t>		</a:t>
            </a:r>
            <a:r>
              <a:rPr lang="en-GB" sz="1800" dirty="0" smtClean="0">
                <a:solidFill>
                  <a:srgbClr val="FFFF00"/>
                </a:solidFill>
              </a:rPr>
              <a:t>		12 </a:t>
            </a:r>
            <a:r>
              <a:rPr lang="en-GB" sz="1800" dirty="0">
                <a:solidFill>
                  <a:srgbClr val="FFFF00"/>
                </a:solidFill>
              </a:rPr>
              <a:t>months</a:t>
            </a:r>
          </a:p>
        </p:txBody>
      </p:sp>
      <p:sp>
        <p:nvSpPr>
          <p:cNvPr id="5" name="Rectangle 467"/>
          <p:cNvSpPr>
            <a:spLocks noChangeArrowheads="1"/>
          </p:cNvSpPr>
          <p:nvPr/>
        </p:nvSpPr>
        <p:spPr bwMode="auto">
          <a:xfrm>
            <a:off x="467544" y="4005064"/>
            <a:ext cx="745517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sz="1800" dirty="0">
                <a:solidFill>
                  <a:srgbClr val="FFFF00"/>
                </a:solidFill>
              </a:rPr>
              <a:t>The number of days in each month </a:t>
            </a:r>
            <a:r>
              <a:rPr lang="en-GB" sz="1800" dirty="0" smtClean="0">
                <a:solidFill>
                  <a:srgbClr val="FFFF00"/>
                </a:solidFill>
              </a:rPr>
              <a:t>may</a:t>
            </a:r>
            <a:r>
              <a:rPr lang="en-GB" sz="1800" dirty="0" smtClean="0">
                <a:solidFill>
                  <a:srgbClr val="FFFF00"/>
                </a:solidFill>
              </a:rPr>
              <a:t> </a:t>
            </a:r>
            <a:r>
              <a:rPr lang="en-GB" sz="1800" dirty="0">
                <a:solidFill>
                  <a:srgbClr val="FFFF00"/>
                </a:solidFill>
              </a:rPr>
              <a:t>be remembered using the rhyme:		</a:t>
            </a:r>
          </a:p>
          <a:p>
            <a:r>
              <a:rPr lang="en-GB" sz="1800" dirty="0">
                <a:solidFill>
                  <a:srgbClr val="FFFF00"/>
                </a:solidFill>
              </a:rPr>
              <a:t>			“30 days hath September,</a:t>
            </a:r>
          </a:p>
          <a:p>
            <a:r>
              <a:rPr lang="en-GB" sz="1800" dirty="0">
                <a:solidFill>
                  <a:srgbClr val="FFFF00"/>
                </a:solidFill>
              </a:rPr>
              <a:t>			 April, June and November,</a:t>
            </a:r>
          </a:p>
          <a:p>
            <a:r>
              <a:rPr lang="en-GB" sz="1800" dirty="0">
                <a:solidFill>
                  <a:srgbClr val="FFFF00"/>
                </a:solidFill>
              </a:rPr>
              <a:t>			 All the rest have 31,</a:t>
            </a:r>
          </a:p>
          <a:p>
            <a:r>
              <a:rPr lang="en-GB" sz="1800" dirty="0">
                <a:solidFill>
                  <a:srgbClr val="FFFF00"/>
                </a:solidFill>
              </a:rPr>
              <a:t>			 Except February alone,</a:t>
            </a:r>
          </a:p>
          <a:p>
            <a:r>
              <a:rPr lang="en-GB" sz="1800" dirty="0">
                <a:solidFill>
                  <a:srgbClr val="FFFF00"/>
                </a:solidFill>
              </a:rPr>
              <a:t>			 Which has 28 days clear,</a:t>
            </a:r>
          </a:p>
          <a:p>
            <a:r>
              <a:rPr lang="en-GB" sz="1800" dirty="0">
                <a:solidFill>
                  <a:srgbClr val="FFFF00"/>
                </a:solidFill>
              </a:rPr>
              <a:t>			 And 29 in each leap year.”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733247" y="274351"/>
            <a:ext cx="149970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FFFF00"/>
                </a:solidFill>
              </a:rPr>
              <a:t>Time </a:t>
            </a:r>
            <a:r>
              <a:rPr lang="en-GB" sz="3200" b="1" dirty="0">
                <a:solidFill>
                  <a:srgbClr val="FFFF00"/>
                </a:solidFill>
              </a:rPr>
              <a:t>1</a:t>
            </a:r>
            <a:r>
              <a:rPr lang="en-GB" sz="3200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7" name="AutoShape 145"/>
          <p:cNvSpPr>
            <a:spLocks noChangeArrowheads="1"/>
          </p:cNvSpPr>
          <p:nvPr/>
        </p:nvSpPr>
        <p:spPr bwMode="auto">
          <a:xfrm>
            <a:off x="2627784" y="979810"/>
            <a:ext cx="5440660" cy="937022"/>
          </a:xfrm>
          <a:prstGeom prst="wedgeRectCallout">
            <a:avLst>
              <a:gd name="adj1" fmla="val -67977"/>
              <a:gd name="adj2" fmla="val -7144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latin typeface="Comic Sans MS" pitchFamily="66" charset="0"/>
              </a:rPr>
              <a:t>It is essential to know the number of months weeks and days in a year and also the number of days in each month.</a:t>
            </a:r>
            <a:endParaRPr lang="en-GB" sz="1800" dirty="0"/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 uiExpand="1" build="p"/>
      <p:bldP spid="7" grpId="0" build="allAtOnce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750950" y="179929"/>
            <a:ext cx="139711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sz="3200" b="1" dirty="0">
                <a:solidFill>
                  <a:srgbClr val="FFFF00"/>
                </a:solidFill>
              </a:rPr>
              <a:t>Time 2</a:t>
            </a: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7154" y="1026219"/>
            <a:ext cx="1338542" cy="1405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2903835" y="1074415"/>
            <a:ext cx="5772621" cy="842417"/>
          </a:xfrm>
          <a:prstGeom prst="wedgeRectCallout">
            <a:avLst>
              <a:gd name="adj1" fmla="val -68014"/>
              <a:gd name="adj2" fmla="val 7556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>
                <a:latin typeface="Comic Sans MS" pitchFamily="66" charset="0"/>
              </a:rPr>
              <a:t>There are many common formulae used across departments. There is no substitute for learning these formulae</a:t>
            </a:r>
            <a:r>
              <a:rPr lang="en-GB" sz="1200" dirty="0">
                <a:solidFill>
                  <a:srgbClr val="FFFF00"/>
                </a:solidFill>
                <a:latin typeface="Comic Sans MS" pitchFamily="66" charset="0"/>
              </a:rPr>
              <a:t>.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446211" y="2386478"/>
            <a:ext cx="8697789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  <a:cs typeface="Times New Roman" pitchFamily="18" charset="0"/>
              </a:rPr>
              <a:t>Distance, Speed and </a:t>
            </a:r>
            <a:r>
              <a:rPr lang="en-GB" b="1" dirty="0" smtClean="0">
                <a:solidFill>
                  <a:srgbClr val="FFFF00"/>
                </a:solidFill>
                <a:cs typeface="Times New Roman" pitchFamily="18" charset="0"/>
              </a:rPr>
              <a:t>Time</a:t>
            </a:r>
            <a:r>
              <a:rPr lang="en-GB" dirty="0" smtClean="0">
                <a:solidFill>
                  <a:srgbClr val="FFFF00"/>
                </a:solidFill>
                <a:cs typeface="Times New Roman" pitchFamily="18" charset="0"/>
              </a:rPr>
              <a:t>	</a:t>
            </a:r>
            <a:r>
              <a:rPr lang="en-GB" sz="1800" dirty="0" smtClean="0">
                <a:solidFill>
                  <a:srgbClr val="FFFF00"/>
                </a:solidFill>
                <a:cs typeface="Times New Roman" pitchFamily="18" charset="0"/>
              </a:rPr>
              <a:t>For </a:t>
            </a:r>
            <a:r>
              <a:rPr lang="en-GB" sz="1800" dirty="0">
                <a:solidFill>
                  <a:srgbClr val="FFFF00"/>
                </a:solidFill>
                <a:cs typeface="Times New Roman" pitchFamily="18" charset="0"/>
              </a:rPr>
              <a:t>any given journey, the distance travelled </a:t>
            </a:r>
            <a:r>
              <a:rPr lang="en-GB" sz="1800" dirty="0" smtClean="0">
                <a:solidFill>
                  <a:srgbClr val="FFFF00"/>
                </a:solidFill>
                <a:cs typeface="Times New Roman" pitchFamily="18" charset="0"/>
              </a:rPr>
              <a:t>					depends </a:t>
            </a:r>
            <a:r>
              <a:rPr lang="en-GB" sz="1800" dirty="0">
                <a:solidFill>
                  <a:srgbClr val="FFFF00"/>
                </a:solidFill>
                <a:cs typeface="Times New Roman" pitchFamily="18" charset="0"/>
              </a:rPr>
              <a:t>on the speed and the time taken. </a:t>
            </a:r>
            <a:endParaRPr lang="en-GB" sz="1800" dirty="0" smtClean="0">
              <a:solidFill>
                <a:srgbClr val="FFFF00"/>
              </a:solidFill>
              <a:cs typeface="Times New Roman" pitchFamily="18" charset="0"/>
            </a:endParaRPr>
          </a:p>
          <a:p>
            <a:r>
              <a:rPr lang="en-GB" sz="1800" dirty="0" smtClean="0">
                <a:solidFill>
                  <a:srgbClr val="FFFF00"/>
                </a:solidFill>
                <a:cs typeface="Times New Roman" pitchFamily="18" charset="0"/>
              </a:rPr>
              <a:t>	</a:t>
            </a:r>
            <a:r>
              <a:rPr lang="en-GB" sz="1800" dirty="0" smtClean="0">
                <a:solidFill>
                  <a:srgbClr val="FFFF00"/>
                </a:solidFill>
                <a:cs typeface="Times New Roman" pitchFamily="18" charset="0"/>
              </a:rPr>
              <a:t>			</a:t>
            </a:r>
            <a:r>
              <a:rPr lang="en-GB" sz="1800" dirty="0" smtClean="0">
                <a:solidFill>
                  <a:srgbClr val="FFFF00"/>
                </a:solidFill>
                <a:cs typeface="Times New Roman" pitchFamily="18" charset="0"/>
              </a:rPr>
              <a:t>If </a:t>
            </a:r>
            <a:r>
              <a:rPr lang="en-GB" sz="1800" dirty="0">
                <a:solidFill>
                  <a:srgbClr val="FFFF00"/>
                </a:solidFill>
                <a:cs typeface="Times New Roman" pitchFamily="18" charset="0"/>
              </a:rPr>
              <a:t>speed is constant, then the following </a:t>
            </a:r>
            <a:r>
              <a:rPr lang="en-GB" sz="1800" dirty="0" smtClean="0">
                <a:solidFill>
                  <a:srgbClr val="FFFF00"/>
                </a:solidFill>
                <a:cs typeface="Times New Roman" pitchFamily="18" charset="0"/>
              </a:rPr>
              <a:t>formula 					applies: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10" name="Rectangle 39"/>
          <p:cNvSpPr>
            <a:spLocks noChangeArrowheads="1"/>
          </p:cNvSpPr>
          <p:nvPr/>
        </p:nvSpPr>
        <p:spPr bwMode="auto">
          <a:xfrm>
            <a:off x="470470" y="4407495"/>
            <a:ext cx="87820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Example 1</a:t>
            </a:r>
            <a:r>
              <a:rPr lang="en-GB" dirty="0">
                <a:solidFill>
                  <a:srgbClr val="FFFF00"/>
                </a:solidFill>
              </a:rPr>
              <a:t> </a:t>
            </a:r>
            <a:r>
              <a:rPr lang="en-GB" dirty="0" smtClean="0">
                <a:solidFill>
                  <a:srgbClr val="FFFF00"/>
                </a:solidFill>
              </a:rPr>
              <a:t>	</a:t>
            </a:r>
            <a:r>
              <a:rPr lang="en-GB" sz="1800" dirty="0" smtClean="0">
                <a:solidFill>
                  <a:srgbClr val="FFFF00"/>
                </a:solidFill>
              </a:rPr>
              <a:t>Calculate </a:t>
            </a:r>
            <a:r>
              <a:rPr lang="en-GB" sz="1800" dirty="0">
                <a:solidFill>
                  <a:srgbClr val="FFFF00"/>
                </a:solidFill>
              </a:rPr>
              <a:t>the speed of a train which travelled 450 km in 5 hours.</a:t>
            </a:r>
          </a:p>
        </p:txBody>
      </p:sp>
      <p:sp>
        <p:nvSpPr>
          <p:cNvPr id="15" name="Rectangle 44"/>
          <p:cNvSpPr>
            <a:spLocks noChangeArrowheads="1"/>
          </p:cNvSpPr>
          <p:nvPr/>
        </p:nvSpPr>
        <p:spPr bwMode="auto">
          <a:xfrm>
            <a:off x="2627784" y="5805264"/>
            <a:ext cx="13789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dirty="0">
                <a:solidFill>
                  <a:srgbClr val="FFFF00"/>
                </a:solidFill>
              </a:rPr>
              <a:t>S = 90 km/h </a:t>
            </a: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00797" y="3740646"/>
            <a:ext cx="1819275" cy="552450"/>
          </a:xfrm>
          <a:prstGeom prst="rect">
            <a:avLst/>
          </a:prstGeom>
          <a:noFill/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57314" y="5108798"/>
            <a:ext cx="590550" cy="552450"/>
          </a:xfrm>
          <a:prstGeom prst="rect">
            <a:avLst/>
          </a:prstGeom>
          <a:noFill/>
        </p:spPr>
      </p:pic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58344" y="5099273"/>
            <a:ext cx="609600" cy="561975"/>
          </a:xfrm>
          <a:prstGeom prst="rect">
            <a:avLst/>
          </a:prstGeom>
          <a:noFill/>
        </p:spPr>
      </p:pic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58233" y="5246340"/>
            <a:ext cx="485775" cy="304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7" grpId="0" uiExpand="1" build="p"/>
      <p:bldP spid="10" grpId="0" build="allAtOnce"/>
      <p:bldP spid="15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467544" y="807095"/>
            <a:ext cx="89677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GB" b="1" dirty="0" smtClean="0">
                <a:solidFill>
                  <a:srgbClr val="FFFF00"/>
                </a:solidFill>
              </a:rPr>
              <a:t>Example 2	</a:t>
            </a:r>
            <a:r>
              <a:rPr lang="en-GB" sz="1800" dirty="0" smtClean="0">
                <a:solidFill>
                  <a:srgbClr val="FFFF00"/>
                </a:solidFill>
              </a:rPr>
              <a:t>Calculate </a:t>
            </a:r>
            <a:r>
              <a:rPr lang="en-GB" sz="1800" dirty="0">
                <a:solidFill>
                  <a:srgbClr val="FFFF00"/>
                </a:solidFill>
              </a:rPr>
              <a:t>the distance travelled when a car travels for 6 hours at 50 km/h.</a:t>
            </a: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2627784" y="2843644"/>
            <a:ext cx="12458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>
                <a:solidFill>
                  <a:srgbClr val="FFFF00"/>
                </a:solidFill>
              </a:rPr>
              <a:t>50 × 6 = D </a:t>
            </a: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4355976" y="2852936"/>
            <a:ext cx="13227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D </a:t>
            </a:r>
            <a:r>
              <a:rPr lang="en-GB" sz="1800" b="1" dirty="0">
                <a:solidFill>
                  <a:srgbClr val="FFFF00"/>
                </a:solidFill>
              </a:rPr>
              <a:t>= 300 km</a:t>
            </a: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493712" y="3573016"/>
            <a:ext cx="8686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Example 3 </a:t>
            </a:r>
            <a:r>
              <a:rPr lang="en-GB" b="1" dirty="0" smtClean="0">
                <a:solidFill>
                  <a:srgbClr val="FFFF00"/>
                </a:solidFill>
              </a:rPr>
              <a:t>	</a:t>
            </a:r>
            <a:r>
              <a:rPr lang="en-GB" sz="1800" dirty="0" smtClean="0">
                <a:solidFill>
                  <a:srgbClr val="FFFF00"/>
                </a:solidFill>
              </a:rPr>
              <a:t>Calculate </a:t>
            </a:r>
            <a:r>
              <a:rPr lang="en-GB" sz="1800" dirty="0">
                <a:solidFill>
                  <a:srgbClr val="FFFF00"/>
                </a:solidFill>
              </a:rPr>
              <a:t>the time taken to cycle 200 km at a speed of 25 km/h.</a:t>
            </a:r>
          </a:p>
        </p:txBody>
      </p:sp>
      <p:sp>
        <p:nvSpPr>
          <p:cNvPr id="16" name="Rectangle 18"/>
          <p:cNvSpPr>
            <a:spLocks noChangeArrowheads="1"/>
          </p:cNvSpPr>
          <p:nvPr/>
        </p:nvSpPr>
        <p:spPr bwMode="auto">
          <a:xfrm>
            <a:off x="2321179" y="5733256"/>
            <a:ext cx="14587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>
                <a:solidFill>
                  <a:srgbClr val="FFFF00"/>
                </a:solidFill>
              </a:rPr>
              <a:t>25 × T = 200 </a:t>
            </a:r>
          </a:p>
        </p:txBody>
      </p:sp>
      <p:sp>
        <p:nvSpPr>
          <p:cNvPr id="17" name="Rectangle 19"/>
          <p:cNvSpPr>
            <a:spLocks noChangeArrowheads="1"/>
          </p:cNvSpPr>
          <p:nvPr/>
        </p:nvSpPr>
        <p:spPr bwMode="auto">
          <a:xfrm>
            <a:off x="4499992" y="5733256"/>
            <a:ext cx="24423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1800" b="1" dirty="0" smtClean="0">
                <a:solidFill>
                  <a:srgbClr val="FFFF00"/>
                </a:solidFill>
              </a:rPr>
              <a:t>T </a:t>
            </a:r>
            <a:r>
              <a:rPr lang="en-GB" sz="1800" b="1" dirty="0">
                <a:solidFill>
                  <a:srgbClr val="FFFF00"/>
                </a:solidFill>
              </a:rPr>
              <a:t>= 200 ÷ 25 = 8 hours </a:t>
            </a:r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3675006" y="117982"/>
            <a:ext cx="139711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sz="3200" b="1" dirty="0">
                <a:solidFill>
                  <a:srgbClr val="FFFF00"/>
                </a:solidFill>
              </a:rPr>
              <a:t>Time 2</a:t>
            </a: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08312" y="1412776"/>
            <a:ext cx="683568" cy="639467"/>
          </a:xfrm>
          <a:prstGeom prst="rect">
            <a:avLst/>
          </a:prstGeom>
          <a:noFill/>
        </p:spPr>
      </p:pic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48930" y="2156470"/>
            <a:ext cx="742950" cy="552450"/>
          </a:xfrm>
          <a:prstGeom prst="rect">
            <a:avLst/>
          </a:prstGeom>
          <a:noFill/>
        </p:spPr>
      </p:pic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7" name="Picture 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71800" y="4157685"/>
            <a:ext cx="683568" cy="639467"/>
          </a:xfrm>
          <a:prstGeom prst="rect">
            <a:avLst/>
          </a:prstGeom>
          <a:noFill/>
        </p:spPr>
      </p:pic>
      <p:sp>
        <p:nvSpPr>
          <p:cNvPr id="2063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26829" y="4941168"/>
            <a:ext cx="981075" cy="5524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8" grpId="0" build="allAtOnce"/>
      <p:bldP spid="9" grpId="0" build="allAtOnce"/>
      <p:bldP spid="10" grpId="0" build="allAtOnce"/>
      <p:bldP spid="16" grpId="0" build="allAtOnce"/>
      <p:bldP spid="17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3910013" y="140207"/>
            <a:ext cx="149970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sz="3200" b="1" dirty="0">
                <a:solidFill>
                  <a:srgbClr val="FFFF00"/>
                </a:solidFill>
              </a:rPr>
              <a:t>Time 3</a:t>
            </a:r>
            <a:r>
              <a:rPr lang="en-GB" sz="3200" dirty="0">
                <a:solidFill>
                  <a:srgbClr val="FFFF00"/>
                </a:solidFill>
              </a:rPr>
              <a:t> </a:t>
            </a: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015107"/>
            <a:ext cx="1368152" cy="1436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466416" y="2869193"/>
            <a:ext cx="5905784" cy="2215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</a:rPr>
              <a:t>Decimal Time</a:t>
            </a:r>
          </a:p>
          <a:p>
            <a:endParaRPr lang="en-GB" dirty="0">
              <a:solidFill>
                <a:srgbClr val="FFFF00"/>
              </a:solidFill>
            </a:endParaRPr>
          </a:p>
          <a:p>
            <a:r>
              <a:rPr lang="en-GB" sz="1800" dirty="0" smtClean="0">
                <a:solidFill>
                  <a:srgbClr val="FFFF00"/>
                </a:solidFill>
              </a:rPr>
              <a:t>E.g</a:t>
            </a:r>
            <a:r>
              <a:rPr lang="en-GB" sz="1800" dirty="0">
                <a:solidFill>
                  <a:srgbClr val="FFFF00"/>
                </a:solidFill>
              </a:rPr>
              <a:t>.  1 hour and 25 minutes  =  1.42 hours to 2 decimal places</a:t>
            </a:r>
          </a:p>
          <a:p>
            <a:r>
              <a:rPr lang="en-GB" sz="1800" dirty="0">
                <a:solidFill>
                  <a:srgbClr val="FFFF00"/>
                </a:solidFill>
              </a:rPr>
              <a:t>       (25 ÷ 60 = 0.41666...)</a:t>
            </a:r>
          </a:p>
          <a:p>
            <a:endParaRPr lang="en-GB" sz="1800" dirty="0">
              <a:solidFill>
                <a:srgbClr val="FFFF00"/>
              </a:solidFill>
            </a:endParaRPr>
          </a:p>
          <a:p>
            <a:r>
              <a:rPr lang="en-GB" sz="1800" dirty="0">
                <a:solidFill>
                  <a:srgbClr val="FFFF00"/>
                </a:solidFill>
              </a:rPr>
              <a:t>E.g.  3 hours and 12 minutes = 3.2 hours</a:t>
            </a:r>
          </a:p>
          <a:p>
            <a:r>
              <a:rPr lang="en-GB" sz="1800" dirty="0">
                <a:solidFill>
                  <a:srgbClr val="FFFF00"/>
                </a:solidFill>
              </a:rPr>
              <a:t>       (12 ÷ 60 = 0.2)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2903835" y="980728"/>
            <a:ext cx="5772621" cy="1224136"/>
          </a:xfrm>
          <a:prstGeom prst="wedgeRectCallout">
            <a:avLst>
              <a:gd name="adj1" fmla="val -68014"/>
              <a:gd name="adj2" fmla="val 7556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latin typeface="Comic Sans MS" pitchFamily="66" charset="0"/>
              </a:rPr>
              <a:t>To convert correctly to a decimal of an hour, divide the number of minutes by 60.</a:t>
            </a:r>
          </a:p>
          <a:p>
            <a:r>
              <a:rPr lang="en-GB" sz="1800" dirty="0" smtClean="0">
                <a:latin typeface="Comic Sans MS" pitchFamily="66" charset="0"/>
              </a:rPr>
              <a:t>Common errors are writing 2 hours and 30 minutes as 2.3 hours.</a:t>
            </a:r>
          </a:p>
          <a:p>
            <a:endParaRPr lang="en-GB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467544" y="2852936"/>
            <a:ext cx="650544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GB" sz="1800" dirty="0" smtClean="0">
                <a:solidFill>
                  <a:srgbClr val="FFFF00"/>
                </a:solidFill>
              </a:rPr>
              <a:t>E.g</a:t>
            </a:r>
            <a:r>
              <a:rPr lang="en-GB" sz="1800" dirty="0">
                <a:solidFill>
                  <a:srgbClr val="FFFF00"/>
                </a:solidFill>
              </a:rPr>
              <a:t>.  3.75 hours  =  3 hours and 45 minutes</a:t>
            </a:r>
          </a:p>
          <a:p>
            <a:r>
              <a:rPr lang="en-GB" sz="1800" dirty="0">
                <a:solidFill>
                  <a:srgbClr val="FFFF00"/>
                </a:solidFill>
              </a:rPr>
              <a:t>       (0.75 × 60 = 45)</a:t>
            </a:r>
          </a:p>
          <a:p>
            <a:endParaRPr lang="en-GB" sz="1800" dirty="0">
              <a:solidFill>
                <a:srgbClr val="FFFF00"/>
              </a:solidFill>
            </a:endParaRPr>
          </a:p>
          <a:p>
            <a:r>
              <a:rPr lang="en-GB" sz="1800" dirty="0">
                <a:solidFill>
                  <a:srgbClr val="FFFF00"/>
                </a:solidFill>
              </a:rPr>
              <a:t>E.g.  2.35 hours = 2 hours and 21 minutes</a:t>
            </a:r>
          </a:p>
          <a:p>
            <a:r>
              <a:rPr lang="en-GB" sz="1800" dirty="0">
                <a:solidFill>
                  <a:srgbClr val="FFFF00"/>
                </a:solidFill>
              </a:rPr>
              <a:t>       (0.35 × 60 = 21)</a:t>
            </a: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675006" y="251937"/>
            <a:ext cx="139711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sz="3200" b="1" dirty="0">
                <a:solidFill>
                  <a:srgbClr val="FFFF00"/>
                </a:solidFill>
              </a:rPr>
              <a:t>Time </a:t>
            </a:r>
            <a:r>
              <a:rPr lang="en-GB" sz="3200" b="1" dirty="0" smtClean="0">
                <a:solidFill>
                  <a:srgbClr val="FFFF00"/>
                </a:solidFill>
              </a:rPr>
              <a:t>3</a:t>
            </a:r>
            <a:endParaRPr lang="en-GB" sz="3200" b="1" dirty="0">
              <a:solidFill>
                <a:srgbClr val="FFFF00"/>
              </a:solidFill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80728"/>
            <a:ext cx="1368152" cy="1436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2903835" y="1290439"/>
            <a:ext cx="5772621" cy="698401"/>
          </a:xfrm>
          <a:prstGeom prst="wedgeRectCallout">
            <a:avLst>
              <a:gd name="adj1" fmla="val -68014"/>
              <a:gd name="adj2" fmla="val 7556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 smtClean="0">
                <a:latin typeface="Comic Sans MS" pitchFamily="66" charset="0"/>
              </a:rPr>
              <a:t>To convert from a decimal of an hour, multiply the decimal part by 60.</a:t>
            </a:r>
          </a:p>
          <a:p>
            <a:endParaRPr lang="en-GB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" grpId="0" build="allAtOnce" animBg="1"/>
    </p:bldLst>
  </p:timing>
</p:sld>
</file>

<file path=ppt/theme/theme1.xml><?xml version="1.0" encoding="utf-8"?>
<a:theme xmlns:a="http://schemas.openxmlformats.org/drawingml/2006/main" name="Technology">
  <a:themeElements>
    <a:clrScheme name="Technology 2">
      <a:dk1>
        <a:srgbClr val="000000"/>
      </a:dk1>
      <a:lt1>
        <a:srgbClr val="609494"/>
      </a:lt1>
      <a:dk2>
        <a:srgbClr val="FFC545"/>
      </a:dk2>
      <a:lt2>
        <a:srgbClr val="476F6E"/>
      </a:lt2>
      <a:accent1>
        <a:srgbClr val="FFFFCC"/>
      </a:accent1>
      <a:accent2>
        <a:srgbClr val="FF9900"/>
      </a:accent2>
      <a:accent3>
        <a:srgbClr val="B6C8C8"/>
      </a:accent3>
      <a:accent4>
        <a:srgbClr val="000000"/>
      </a:accent4>
      <a:accent5>
        <a:srgbClr val="FFFFE2"/>
      </a:accent5>
      <a:accent6>
        <a:srgbClr val="E78A00"/>
      </a:accent6>
      <a:hlink>
        <a:srgbClr val="3E7D7C"/>
      </a:hlink>
      <a:folHlink>
        <a:srgbClr val="99CCCC"/>
      </a:folHlink>
    </a:clrScheme>
    <a:fontScheme name="Technology">
      <a:majorFont>
        <a:latin typeface="Impact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echnology 1">
        <a:dk1>
          <a:srgbClr val="264D4C"/>
        </a:dk1>
        <a:lt1>
          <a:srgbClr val="F8F8F8"/>
        </a:lt1>
        <a:dk2>
          <a:srgbClr val="336666"/>
        </a:dk2>
        <a:lt2>
          <a:srgbClr val="FFFFCC"/>
        </a:lt2>
        <a:accent1>
          <a:srgbClr val="C0C0C0"/>
        </a:accent1>
        <a:accent2>
          <a:srgbClr val="FF9900"/>
        </a:accent2>
        <a:accent3>
          <a:srgbClr val="ADB8B8"/>
        </a:accent3>
        <a:accent4>
          <a:srgbClr val="D4D4D4"/>
        </a:accent4>
        <a:accent5>
          <a:srgbClr val="DCDCDC"/>
        </a:accent5>
        <a:accent6>
          <a:srgbClr val="E78A00"/>
        </a:accent6>
        <a:hlink>
          <a:srgbClr val="FFCC00"/>
        </a:hlink>
        <a:folHlink>
          <a:srgbClr val="99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chnology 2">
        <a:dk1>
          <a:srgbClr val="000000"/>
        </a:dk1>
        <a:lt1>
          <a:srgbClr val="609494"/>
        </a:lt1>
        <a:dk2>
          <a:srgbClr val="FFC545"/>
        </a:dk2>
        <a:lt2>
          <a:srgbClr val="476F6E"/>
        </a:lt2>
        <a:accent1>
          <a:srgbClr val="FFFFCC"/>
        </a:accent1>
        <a:accent2>
          <a:srgbClr val="FF9900"/>
        </a:accent2>
        <a:accent3>
          <a:srgbClr val="B6C8C8"/>
        </a:accent3>
        <a:accent4>
          <a:srgbClr val="000000"/>
        </a:accent4>
        <a:accent5>
          <a:srgbClr val="FFFFE2"/>
        </a:accent5>
        <a:accent6>
          <a:srgbClr val="E78A00"/>
        </a:accent6>
        <a:hlink>
          <a:srgbClr val="3E7D7C"/>
        </a:hlink>
        <a:folHlink>
          <a:srgbClr val="99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chnology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0C0C0"/>
        </a:accent1>
        <a:accent2>
          <a:srgbClr val="F8F8F8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E1E1E1"/>
        </a:accent6>
        <a:hlink>
          <a:srgbClr val="4D4D4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495</TotalTime>
  <Words>267</Words>
  <Application>Microsoft Office PowerPoint</Application>
  <PresentationFormat>On-screen Show (4:3)</PresentationFormat>
  <Paragraphs>54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Technology</vt:lpstr>
      <vt:lpstr>Slide 1</vt:lpstr>
      <vt:lpstr>Slide 2</vt:lpstr>
      <vt:lpstr>Slide 3</vt:lpstr>
      <vt:lpstr>Slide 4</vt:lpstr>
      <vt:lpstr>Slide 5</vt:lpstr>
      <vt:lpstr>Slide 6</vt:lpstr>
    </vt:vector>
  </TitlesOfParts>
  <Company>Falkirk Council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EQUATIONS  Adding and subtracting fron each side</dc:title>
  <dc:creator>Education Services</dc:creator>
  <cp:lastModifiedBy>stalljam01</cp:lastModifiedBy>
  <cp:revision>88</cp:revision>
  <dcterms:created xsi:type="dcterms:W3CDTF">2003-06-26T13:26:14Z</dcterms:created>
  <dcterms:modified xsi:type="dcterms:W3CDTF">2011-08-26T16:31:22Z</dcterms:modified>
</cp:coreProperties>
</file>